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handoutMasterIdLst>
    <p:handoutMasterId r:id="rId491"/>
  </p:handoutMasterIdLst>
  <p:sldIdLst>
    <p:sldId id="686" r:id="rId2"/>
    <p:sldId id="1385" r:id="rId3"/>
    <p:sldId id="1328" r:id="rId4"/>
    <p:sldId id="1329" r:id="rId5"/>
    <p:sldId id="1330" r:id="rId6"/>
    <p:sldId id="1331" r:id="rId7"/>
    <p:sldId id="1332" r:id="rId8"/>
    <p:sldId id="1334" r:id="rId9"/>
    <p:sldId id="1335" r:id="rId10"/>
    <p:sldId id="1475" r:id="rId11"/>
    <p:sldId id="1336" r:id="rId12"/>
    <p:sldId id="1337" r:id="rId13"/>
    <p:sldId id="1338" r:id="rId14"/>
    <p:sldId id="1339" r:id="rId15"/>
    <p:sldId id="1340" r:id="rId16"/>
    <p:sldId id="1341" r:id="rId17"/>
    <p:sldId id="1342" r:id="rId18"/>
    <p:sldId id="1343" r:id="rId19"/>
    <p:sldId id="1460" r:id="rId20"/>
    <p:sldId id="1344" r:id="rId21"/>
    <p:sldId id="1345" r:id="rId22"/>
    <p:sldId id="1346" r:id="rId23"/>
    <p:sldId id="1386" r:id="rId24"/>
    <p:sldId id="1383" r:id="rId25"/>
    <p:sldId id="1476" r:id="rId26"/>
    <p:sldId id="1348" r:id="rId27"/>
    <p:sldId id="1349" r:id="rId28"/>
    <p:sldId id="1350" r:id="rId29"/>
    <p:sldId id="1351" r:id="rId30"/>
    <p:sldId id="1352" r:id="rId31"/>
    <p:sldId id="1353" r:id="rId32"/>
    <p:sldId id="1354" r:id="rId33"/>
    <p:sldId id="1355" r:id="rId34"/>
    <p:sldId id="1356" r:id="rId35"/>
    <p:sldId id="1357" r:id="rId36"/>
    <p:sldId id="1358" r:id="rId37"/>
    <p:sldId id="1359" r:id="rId38"/>
    <p:sldId id="1360" r:id="rId39"/>
    <p:sldId id="1361" r:id="rId40"/>
    <p:sldId id="1362" r:id="rId41"/>
    <p:sldId id="1363" r:id="rId42"/>
    <p:sldId id="1364" r:id="rId43"/>
    <p:sldId id="1477" r:id="rId44"/>
    <p:sldId id="1365" r:id="rId45"/>
    <p:sldId id="1366" r:id="rId46"/>
    <p:sldId id="1367" r:id="rId47"/>
    <p:sldId id="1368" r:id="rId48"/>
    <p:sldId id="1369" r:id="rId49"/>
    <p:sldId id="1370" r:id="rId50"/>
    <p:sldId id="1375" r:id="rId51"/>
    <p:sldId id="1376" r:id="rId52"/>
    <p:sldId id="1377" r:id="rId53"/>
    <p:sldId id="1378" r:id="rId54"/>
    <p:sldId id="1379" r:id="rId55"/>
    <p:sldId id="1380" r:id="rId56"/>
    <p:sldId id="1381" r:id="rId57"/>
    <p:sldId id="1382" r:id="rId58"/>
    <p:sldId id="1371" r:id="rId59"/>
    <p:sldId id="1372" r:id="rId60"/>
    <p:sldId id="1373" r:id="rId61"/>
    <p:sldId id="1374" r:id="rId62"/>
    <p:sldId id="1384" r:id="rId63"/>
    <p:sldId id="862" r:id="rId64"/>
    <p:sldId id="1279" r:id="rId65"/>
    <p:sldId id="1291" r:id="rId66"/>
    <p:sldId id="1280" r:id="rId67"/>
    <p:sldId id="1281" r:id="rId68"/>
    <p:sldId id="1283" r:id="rId69"/>
    <p:sldId id="1284" r:id="rId70"/>
    <p:sldId id="1285" r:id="rId71"/>
    <p:sldId id="1286" r:id="rId72"/>
    <p:sldId id="1287" r:id="rId73"/>
    <p:sldId id="1292" r:id="rId74"/>
    <p:sldId id="1293" r:id="rId75"/>
    <p:sldId id="1295" r:id="rId76"/>
    <p:sldId id="1296" r:id="rId77"/>
    <p:sldId id="1288" r:id="rId78"/>
    <p:sldId id="1297" r:id="rId79"/>
    <p:sldId id="1298" r:id="rId80"/>
    <p:sldId id="1299" r:id="rId81"/>
    <p:sldId id="1294" r:id="rId82"/>
    <p:sldId id="1300" r:id="rId83"/>
    <p:sldId id="1289" r:id="rId84"/>
    <p:sldId id="1301" r:id="rId85"/>
    <p:sldId id="1302" r:id="rId86"/>
    <p:sldId id="1303" r:id="rId87"/>
    <p:sldId id="1306" r:id="rId88"/>
    <p:sldId id="1387" r:id="rId89"/>
    <p:sldId id="1389" r:id="rId90"/>
    <p:sldId id="1390" r:id="rId91"/>
    <p:sldId id="1391" r:id="rId92"/>
    <p:sldId id="1392" r:id="rId93"/>
    <p:sldId id="1393" r:id="rId94"/>
    <p:sldId id="1394" r:id="rId95"/>
    <p:sldId id="1464" r:id="rId96"/>
    <p:sldId id="1478" r:id="rId97"/>
    <p:sldId id="1395" r:id="rId98"/>
    <p:sldId id="1396" r:id="rId99"/>
    <p:sldId id="1397" r:id="rId100"/>
    <p:sldId id="1401" r:id="rId101"/>
    <p:sldId id="1398" r:id="rId102"/>
    <p:sldId id="1399" r:id="rId103"/>
    <p:sldId id="1402" r:id="rId104"/>
    <p:sldId id="1403" r:id="rId105"/>
    <p:sldId id="1404" r:id="rId106"/>
    <p:sldId id="1410" r:id="rId107"/>
    <p:sldId id="1411" r:id="rId108"/>
    <p:sldId id="1405" r:id="rId109"/>
    <p:sldId id="1406" r:id="rId110"/>
    <p:sldId id="1412" r:id="rId111"/>
    <p:sldId id="1413" r:id="rId112"/>
    <p:sldId id="1414" r:id="rId113"/>
    <p:sldId id="1415" r:id="rId114"/>
    <p:sldId id="1416" r:id="rId115"/>
    <p:sldId id="1417" r:id="rId116"/>
    <p:sldId id="1418" r:id="rId117"/>
    <p:sldId id="1307" r:id="rId118"/>
    <p:sldId id="1419" r:id="rId119"/>
    <p:sldId id="1420" r:id="rId120"/>
    <p:sldId id="1479" r:id="rId121"/>
    <p:sldId id="1480" r:id="rId122"/>
    <p:sldId id="1481" r:id="rId123"/>
    <p:sldId id="1482" r:id="rId124"/>
    <p:sldId id="1483" r:id="rId125"/>
    <p:sldId id="1484" r:id="rId126"/>
    <p:sldId id="1388" r:id="rId127"/>
    <p:sldId id="1308" r:id="rId128"/>
    <p:sldId id="1309" r:id="rId129"/>
    <p:sldId id="1310" r:id="rId130"/>
    <p:sldId id="1311" r:id="rId131"/>
    <p:sldId id="1312" r:id="rId132"/>
    <p:sldId id="1313" r:id="rId133"/>
    <p:sldId id="1314" r:id="rId134"/>
    <p:sldId id="1315" r:id="rId135"/>
    <p:sldId id="1316" r:id="rId136"/>
    <p:sldId id="1317" r:id="rId137"/>
    <p:sldId id="1318" r:id="rId138"/>
    <p:sldId id="1319" r:id="rId139"/>
    <p:sldId id="1320" r:id="rId140"/>
    <p:sldId id="1321" r:id="rId141"/>
    <p:sldId id="1322" r:id="rId142"/>
    <p:sldId id="1323" r:id="rId143"/>
    <p:sldId id="1324" r:id="rId144"/>
    <p:sldId id="1325" r:id="rId145"/>
    <p:sldId id="1326" r:id="rId146"/>
    <p:sldId id="1327" r:id="rId147"/>
    <p:sldId id="571" r:id="rId148"/>
    <p:sldId id="863" r:id="rId149"/>
    <p:sldId id="572" r:id="rId150"/>
    <p:sldId id="864" r:id="rId151"/>
    <p:sldId id="573" r:id="rId152"/>
    <p:sldId id="865" r:id="rId153"/>
    <p:sldId id="574" r:id="rId154"/>
    <p:sldId id="866" r:id="rId155"/>
    <p:sldId id="767" r:id="rId156"/>
    <p:sldId id="867" r:id="rId157"/>
    <p:sldId id="576" r:id="rId158"/>
    <p:sldId id="868" r:id="rId159"/>
    <p:sldId id="580" r:id="rId160"/>
    <p:sldId id="869" r:id="rId161"/>
    <p:sldId id="581" r:id="rId162"/>
    <p:sldId id="870" r:id="rId163"/>
    <p:sldId id="607" r:id="rId164"/>
    <p:sldId id="871" r:id="rId165"/>
    <p:sldId id="713" r:id="rId166"/>
    <p:sldId id="872" r:id="rId167"/>
    <p:sldId id="608" r:id="rId168"/>
    <p:sldId id="873" r:id="rId169"/>
    <p:sldId id="716" r:id="rId170"/>
    <p:sldId id="874" r:id="rId171"/>
    <p:sldId id="577" r:id="rId172"/>
    <p:sldId id="875" r:id="rId173"/>
    <p:sldId id="609" r:id="rId174"/>
    <p:sldId id="876" r:id="rId175"/>
    <p:sldId id="610" r:id="rId176"/>
    <p:sldId id="877" r:id="rId177"/>
    <p:sldId id="714" r:id="rId178"/>
    <p:sldId id="878" r:id="rId179"/>
    <p:sldId id="715" r:id="rId180"/>
    <p:sldId id="879" r:id="rId181"/>
    <p:sldId id="718" r:id="rId182"/>
    <p:sldId id="1056" r:id="rId183"/>
    <p:sldId id="880" r:id="rId184"/>
    <p:sldId id="1055" r:id="rId185"/>
    <p:sldId id="881" r:id="rId186"/>
    <p:sldId id="720" r:id="rId187"/>
    <p:sldId id="719" r:id="rId188"/>
    <p:sldId id="882" r:id="rId189"/>
    <p:sldId id="884" r:id="rId190"/>
    <p:sldId id="582" r:id="rId191"/>
    <p:sldId id="1117" r:id="rId192"/>
    <p:sldId id="1118" r:id="rId193"/>
    <p:sldId id="1116" r:id="rId194"/>
    <p:sldId id="717" r:id="rId195"/>
    <p:sldId id="723" r:id="rId196"/>
    <p:sldId id="1124" r:id="rId197"/>
    <p:sldId id="1123" r:id="rId198"/>
    <p:sldId id="887" r:id="rId199"/>
    <p:sldId id="890" r:id="rId200"/>
    <p:sldId id="726" r:id="rId201"/>
    <p:sldId id="1125" r:id="rId202"/>
    <p:sldId id="1127" r:id="rId203"/>
    <p:sldId id="1126" r:id="rId204"/>
    <p:sldId id="579" r:id="rId205"/>
    <p:sldId id="615" r:id="rId206"/>
    <p:sldId id="894" r:id="rId207"/>
    <p:sldId id="1130" r:id="rId208"/>
    <p:sldId id="1474" r:id="rId209"/>
    <p:sldId id="1131" r:id="rId210"/>
    <p:sldId id="1132" r:id="rId211"/>
    <p:sldId id="727" r:id="rId212"/>
    <p:sldId id="896" r:id="rId213"/>
    <p:sldId id="1143" r:id="rId214"/>
    <p:sldId id="728" r:id="rId215"/>
    <p:sldId id="1144" r:id="rId216"/>
    <p:sldId id="1145" r:id="rId217"/>
    <p:sldId id="1146" r:id="rId218"/>
    <p:sldId id="1147" r:id="rId219"/>
    <p:sldId id="1148" r:id="rId220"/>
    <p:sldId id="1149" r:id="rId221"/>
    <p:sldId id="1150" r:id="rId222"/>
    <p:sldId id="1151" r:id="rId223"/>
    <p:sldId id="1152" r:id="rId224"/>
    <p:sldId id="1153" r:id="rId225"/>
    <p:sldId id="1154" r:id="rId226"/>
    <p:sldId id="1155" r:id="rId227"/>
    <p:sldId id="1156" r:id="rId228"/>
    <p:sldId id="1461" r:id="rId229"/>
    <p:sldId id="1463" r:id="rId230"/>
    <p:sldId id="1462" r:id="rId231"/>
    <p:sldId id="1159" r:id="rId232"/>
    <p:sldId id="898" r:id="rId233"/>
    <p:sldId id="733" r:id="rId234"/>
    <p:sldId id="899" r:id="rId235"/>
    <p:sldId id="768" r:id="rId236"/>
    <p:sldId id="900" r:id="rId237"/>
    <p:sldId id="1157" r:id="rId238"/>
    <p:sldId id="1134" r:id="rId239"/>
    <p:sldId id="1158" r:id="rId240"/>
    <p:sldId id="1135" r:id="rId241"/>
    <p:sldId id="1136" r:id="rId242"/>
    <p:sldId id="1137" r:id="rId243"/>
    <p:sldId id="1133" r:id="rId244"/>
    <p:sldId id="1139" r:id="rId245"/>
    <p:sldId id="1141" r:id="rId246"/>
    <p:sldId id="1142" r:id="rId247"/>
    <p:sldId id="1140" r:id="rId248"/>
    <p:sldId id="586" r:id="rId249"/>
    <p:sldId id="909" r:id="rId250"/>
    <p:sldId id="618" r:id="rId251"/>
    <p:sldId id="910" r:id="rId252"/>
    <p:sldId id="619" r:id="rId253"/>
    <p:sldId id="911" r:id="rId254"/>
    <p:sldId id="587" r:id="rId255"/>
    <p:sldId id="1465" r:id="rId256"/>
    <p:sldId id="1162" r:id="rId257"/>
    <p:sldId id="1160" r:id="rId258"/>
    <p:sldId id="1161" r:id="rId259"/>
    <p:sldId id="912" r:id="rId260"/>
    <p:sldId id="746" r:id="rId261"/>
    <p:sldId id="913" r:id="rId262"/>
    <p:sldId id="620" r:id="rId263"/>
    <p:sldId id="1163" r:id="rId264"/>
    <p:sldId id="914" r:id="rId265"/>
    <p:sldId id="747" r:id="rId266"/>
    <p:sldId id="1122" r:id="rId267"/>
    <p:sldId id="1164" r:id="rId268"/>
    <p:sldId id="915" r:id="rId269"/>
    <p:sldId id="588" r:id="rId270"/>
    <p:sldId id="1422" r:id="rId271"/>
    <p:sldId id="1421" r:id="rId272"/>
    <p:sldId id="916" r:id="rId273"/>
    <p:sldId id="1165" r:id="rId274"/>
    <p:sldId id="748" r:id="rId275"/>
    <p:sldId id="1166" r:id="rId276"/>
    <p:sldId id="917" r:id="rId277"/>
    <p:sldId id="749" r:id="rId278"/>
    <p:sldId id="919" r:id="rId279"/>
    <p:sldId id="920" r:id="rId280"/>
    <p:sldId id="622" r:id="rId281"/>
    <p:sldId id="921" r:id="rId282"/>
    <p:sldId id="750" r:id="rId283"/>
    <p:sldId id="922" r:id="rId284"/>
    <p:sldId id="621" r:id="rId285"/>
    <p:sldId id="924" r:id="rId286"/>
    <p:sldId id="589" r:id="rId287"/>
    <p:sldId id="925" r:id="rId288"/>
    <p:sldId id="624" r:id="rId289"/>
    <p:sldId id="926" r:id="rId290"/>
    <p:sldId id="625" r:id="rId291"/>
    <p:sldId id="1425" r:id="rId292"/>
    <p:sldId id="1426" r:id="rId293"/>
    <p:sldId id="1427" r:id="rId294"/>
    <p:sldId id="1428" r:id="rId295"/>
    <p:sldId id="1429" r:id="rId296"/>
    <p:sldId id="1430" r:id="rId297"/>
    <p:sldId id="1431" r:id="rId298"/>
    <p:sldId id="1432" r:id="rId299"/>
    <p:sldId id="927" r:id="rId300"/>
    <p:sldId id="928" r:id="rId301"/>
    <p:sldId id="1179" r:id="rId302"/>
    <p:sldId id="752" r:id="rId303"/>
    <p:sldId id="779" r:id="rId304"/>
    <p:sldId id="590" r:id="rId305"/>
    <p:sldId id="1423" r:id="rId306"/>
    <p:sldId id="929" r:id="rId307"/>
    <p:sldId id="1433" r:id="rId308"/>
    <p:sldId id="1424" r:id="rId309"/>
    <p:sldId id="1180" r:id="rId310"/>
    <p:sldId id="1434" r:id="rId311"/>
    <p:sldId id="930" r:id="rId312"/>
    <p:sldId id="1183" r:id="rId313"/>
    <p:sldId id="1184" r:id="rId314"/>
    <p:sldId id="626" r:id="rId315"/>
    <p:sldId id="931" r:id="rId316"/>
    <p:sldId id="847" r:id="rId317"/>
    <p:sldId id="1181" r:id="rId318"/>
    <p:sldId id="1182" r:id="rId319"/>
    <p:sldId id="932" r:id="rId320"/>
    <p:sldId id="933" r:id="rId321"/>
    <p:sldId id="934" r:id="rId322"/>
    <p:sldId id="842" r:id="rId323"/>
    <p:sldId id="936" r:id="rId324"/>
    <p:sldId id="939" r:id="rId325"/>
    <p:sldId id="735" r:id="rId326"/>
    <p:sldId id="945" r:id="rId327"/>
    <p:sldId id="736" r:id="rId328"/>
    <p:sldId id="946" r:id="rId329"/>
    <p:sldId id="737" r:id="rId330"/>
    <p:sldId id="947" r:id="rId331"/>
    <p:sldId id="593" r:id="rId332"/>
    <p:sldId id="948" r:id="rId333"/>
    <p:sldId id="738" r:id="rId334"/>
    <p:sldId id="949" r:id="rId335"/>
    <p:sldId id="631" r:id="rId336"/>
    <p:sldId id="1466" r:id="rId337"/>
    <p:sldId id="950" r:id="rId338"/>
    <p:sldId id="1196" r:id="rId339"/>
    <p:sldId id="1467" r:id="rId340"/>
    <p:sldId id="632" r:id="rId341"/>
    <p:sldId id="1468" r:id="rId342"/>
    <p:sldId id="951" r:id="rId343"/>
    <p:sldId id="739" r:id="rId344"/>
    <p:sldId id="1469" r:id="rId345"/>
    <p:sldId id="952" r:id="rId346"/>
    <p:sldId id="1197" r:id="rId347"/>
    <p:sldId id="1199" r:id="rId348"/>
    <p:sldId id="1470" r:id="rId349"/>
    <p:sldId id="1471" r:id="rId350"/>
    <p:sldId id="1200" r:id="rId351"/>
    <p:sldId id="594" r:id="rId352"/>
    <p:sldId id="1201" r:id="rId353"/>
    <p:sldId id="953" r:id="rId354"/>
    <p:sldId id="633" r:id="rId355"/>
    <p:sldId id="954" r:id="rId356"/>
    <p:sldId id="740" r:id="rId357"/>
    <p:sldId id="1472" r:id="rId358"/>
    <p:sldId id="955" r:id="rId359"/>
    <p:sldId id="744" r:id="rId360"/>
    <p:sldId id="1473" r:id="rId361"/>
    <p:sldId id="956" r:id="rId362"/>
    <p:sldId id="598" r:id="rId363"/>
    <p:sldId id="599" r:id="rId364"/>
    <p:sldId id="1202" r:id="rId365"/>
    <p:sldId id="958" r:id="rId366"/>
    <p:sldId id="1203" r:id="rId367"/>
    <p:sldId id="1204" r:id="rId368"/>
    <p:sldId id="1205" r:id="rId369"/>
    <p:sldId id="1206" r:id="rId370"/>
    <p:sldId id="1207" r:id="rId371"/>
    <p:sldId id="1208" r:id="rId372"/>
    <p:sldId id="1209" r:id="rId373"/>
    <p:sldId id="1210" r:id="rId374"/>
    <p:sldId id="1211" r:id="rId375"/>
    <p:sldId id="1214" r:id="rId376"/>
    <p:sldId id="1215" r:id="rId377"/>
    <p:sldId id="1216" r:id="rId378"/>
    <p:sldId id="1222" r:id="rId379"/>
    <p:sldId id="1217" r:id="rId380"/>
    <p:sldId id="1218" r:id="rId381"/>
    <p:sldId id="1223" r:id="rId382"/>
    <p:sldId id="1219" r:id="rId383"/>
    <p:sldId id="1220" r:id="rId384"/>
    <p:sldId id="1267" r:id="rId385"/>
    <p:sldId id="1268" r:id="rId386"/>
    <p:sldId id="1269" r:id="rId387"/>
    <p:sldId id="1270" r:id="rId388"/>
    <p:sldId id="1271" r:id="rId389"/>
    <p:sldId id="1272" r:id="rId390"/>
    <p:sldId id="1093" r:id="rId391"/>
    <p:sldId id="1094" r:id="rId392"/>
    <p:sldId id="603" r:id="rId393"/>
    <p:sldId id="1098" r:id="rId394"/>
    <p:sldId id="959" r:id="rId395"/>
    <p:sldId id="960" r:id="rId396"/>
    <p:sldId id="1096" r:id="rId397"/>
    <p:sldId id="1095" r:id="rId398"/>
    <p:sldId id="787" r:id="rId399"/>
    <p:sldId id="1097" r:id="rId400"/>
    <p:sldId id="775" r:id="rId401"/>
    <p:sldId id="1099" r:id="rId402"/>
    <p:sldId id="788" r:id="rId403"/>
    <p:sldId id="963" r:id="rId404"/>
    <p:sldId id="770" r:id="rId405"/>
    <p:sldId id="762" r:id="rId406"/>
    <p:sldId id="789" r:id="rId407"/>
    <p:sldId id="966" r:id="rId408"/>
    <p:sldId id="967" r:id="rId409"/>
    <p:sldId id="1230" r:id="rId410"/>
    <p:sldId id="771" r:id="rId411"/>
    <p:sldId id="968" r:id="rId412"/>
    <p:sldId id="791" r:id="rId413"/>
    <p:sldId id="1100" r:id="rId414"/>
    <p:sldId id="793" r:id="rId415"/>
    <p:sldId id="1101" r:id="rId416"/>
    <p:sldId id="1102" r:id="rId417"/>
    <p:sldId id="1103" r:id="rId418"/>
    <p:sldId id="1105" r:id="rId419"/>
    <p:sldId id="1104" r:id="rId420"/>
    <p:sldId id="1237" r:id="rId421"/>
    <p:sldId id="1233" r:id="rId422"/>
    <p:sldId id="1232" r:id="rId423"/>
    <p:sldId id="1234" r:id="rId424"/>
    <p:sldId id="1235" r:id="rId425"/>
    <p:sldId id="1236" r:id="rId426"/>
    <p:sldId id="1057" r:id="rId427"/>
    <p:sldId id="1060" r:id="rId428"/>
    <p:sldId id="1212" r:id="rId429"/>
    <p:sldId id="1213" r:id="rId430"/>
    <p:sldId id="1068" r:id="rId431"/>
    <p:sldId id="1250" r:id="rId432"/>
    <p:sldId id="1251" r:id="rId433"/>
    <p:sldId id="1252" r:id="rId434"/>
    <p:sldId id="1253" r:id="rId435"/>
    <p:sldId id="783" r:id="rId436"/>
    <p:sldId id="980" r:id="rId437"/>
    <p:sldId id="1238" r:id="rId438"/>
    <p:sldId id="605" r:id="rId439"/>
    <p:sldId id="1239" r:id="rId440"/>
    <p:sldId id="982" r:id="rId441"/>
    <p:sldId id="808" r:id="rId442"/>
    <p:sldId id="810" r:id="rId443"/>
    <p:sldId id="985" r:id="rId444"/>
    <p:sldId id="983" r:id="rId445"/>
    <p:sldId id="1256" r:id="rId446"/>
    <p:sldId id="1255" r:id="rId447"/>
    <p:sldId id="1087" r:id="rId448"/>
    <p:sldId id="1089" r:id="rId449"/>
    <p:sldId id="1090" r:id="rId450"/>
    <p:sldId id="1257" r:id="rId451"/>
    <p:sldId id="1435" r:id="rId452"/>
    <p:sldId id="1436" r:id="rId453"/>
    <p:sldId id="1437" r:id="rId454"/>
    <p:sldId id="1438" r:id="rId455"/>
    <p:sldId id="1439" r:id="rId456"/>
    <p:sldId id="1440" r:id="rId457"/>
    <p:sldId id="1441" r:id="rId458"/>
    <p:sldId id="1442" r:id="rId459"/>
    <p:sldId id="1459" r:id="rId460"/>
    <p:sldId id="1443" r:id="rId461"/>
    <p:sldId id="1444" r:id="rId462"/>
    <p:sldId id="1445" r:id="rId463"/>
    <p:sldId id="1446" r:id="rId464"/>
    <p:sldId id="1447" r:id="rId465"/>
    <p:sldId id="1448" r:id="rId466"/>
    <p:sldId id="1449" r:id="rId467"/>
    <p:sldId id="1450" r:id="rId468"/>
    <p:sldId id="1451" r:id="rId469"/>
    <p:sldId id="1452" r:id="rId470"/>
    <p:sldId id="1453" r:id="rId471"/>
    <p:sldId id="1454" r:id="rId472"/>
    <p:sldId id="1455" r:id="rId473"/>
    <p:sldId id="1456" r:id="rId474"/>
    <p:sldId id="1457" r:id="rId475"/>
    <p:sldId id="1458" r:id="rId476"/>
    <p:sldId id="1258" r:id="rId477"/>
    <p:sldId id="1259" r:id="rId478"/>
    <p:sldId id="1168" r:id="rId479"/>
    <p:sldId id="1171" r:id="rId480"/>
    <p:sldId id="1260" r:id="rId481"/>
    <p:sldId id="1262" r:id="rId482"/>
    <p:sldId id="1261" r:id="rId483"/>
    <p:sldId id="1273" r:id="rId484"/>
    <p:sldId id="1274" r:id="rId485"/>
    <p:sldId id="1275" r:id="rId486"/>
    <p:sldId id="1276" r:id="rId487"/>
    <p:sldId id="1277" r:id="rId488"/>
    <p:sldId id="1278" r:id="rId489"/>
  </p:sldIdLst>
  <p:sldSz cx="14401800" cy="1080135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756">
          <p15:clr>
            <a:srgbClr val="A4A3A4"/>
          </p15:clr>
        </p15:guide>
        <p15:guide id="2" pos="2094">
          <p15:clr>
            <a:srgbClr val="A4A3A4"/>
          </p15:clr>
        </p15:guide>
        <p15:guide id="3" pos="73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98">
          <p15:clr>
            <a:srgbClr val="A4A3A4"/>
          </p15:clr>
        </p15:guide>
        <p15:guide id="2" pos="19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66"/>
    <a:srgbClr val="080808"/>
    <a:srgbClr val="800000"/>
    <a:srgbClr val="F9EBD3"/>
    <a:srgbClr val="FAEFDC"/>
    <a:srgbClr val="FFD7D7"/>
    <a:srgbClr val="E2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0" autoAdjust="0"/>
    <p:restoredTop sz="92217" autoAdjust="0"/>
  </p:normalViewPr>
  <p:slideViewPr>
    <p:cSldViewPr>
      <p:cViewPr varScale="1">
        <p:scale>
          <a:sx n="69" d="100"/>
          <a:sy n="69" d="100"/>
        </p:scale>
        <p:origin x="360" y="78"/>
      </p:cViewPr>
      <p:guideLst>
        <p:guide orient="horz" pos="-756"/>
        <p:guide pos="2094"/>
        <p:guide pos="732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1060"/>
    </p:cViewPr>
  </p:sorterViewPr>
  <p:notesViewPr>
    <p:cSldViewPr>
      <p:cViewPr varScale="1">
        <p:scale>
          <a:sx n="57" d="100"/>
          <a:sy n="57" d="100"/>
        </p:scale>
        <p:origin x="-1794" y="-84"/>
      </p:cViewPr>
      <p:guideLst>
        <p:guide orient="horz" pos="3198"/>
        <p:guide pos="19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presProps" Target="pres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heme" Target="theme/theme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98.xml"/><Relationship Id="rId3" Type="http://schemas.openxmlformats.org/officeDocument/2006/relationships/slide" Target="slides/slide293.xml"/><Relationship Id="rId7" Type="http://schemas.openxmlformats.org/officeDocument/2006/relationships/slide" Target="slides/slide297.xml"/><Relationship Id="rId2" Type="http://schemas.openxmlformats.org/officeDocument/2006/relationships/slide" Target="slides/slide292.xml"/><Relationship Id="rId1" Type="http://schemas.openxmlformats.org/officeDocument/2006/relationships/slide" Target="slides/slide291.xml"/><Relationship Id="rId6" Type="http://schemas.openxmlformats.org/officeDocument/2006/relationships/slide" Target="slides/slide296.xml"/><Relationship Id="rId5" Type="http://schemas.openxmlformats.org/officeDocument/2006/relationships/slide" Target="slides/slide295.xml"/><Relationship Id="rId4" Type="http://schemas.openxmlformats.org/officeDocument/2006/relationships/slide" Target="slides/slide29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7E429-3913-429D-A84B-ECCC4CCC9C75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F4AB6B14-9090-4269-A359-88A3C0C27A66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BF301D2-33C6-45AA-903A-36E4345EF69D}" type="par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ED47654-4176-4824-A06B-EF7122149FAC}" type="sib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6B47E8F-30C4-43A8-80FD-0E6D7B391398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F9CE20C-6B59-43D0-99C8-64BFDBE14A58}" type="par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B4702A6-D420-47A4-A66C-4AA94E3D13C6}" type="sib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CC0E8FC-287C-4D33-BEEE-B74A540D8076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86BEC15-08B9-4DC0-8042-8D1FF1F6FAEB}" type="par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B2E23FA-6F83-415F-9638-E8268DFDD6BB}" type="sib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258211-47F7-409D-AE22-2A75AB454323}" type="pres">
      <dgm:prSet presAssocID="{07B7E429-3913-429D-A84B-ECCC4CCC9C75}" presName="CompostProcess" presStyleCnt="0">
        <dgm:presLayoutVars>
          <dgm:dir/>
          <dgm:resizeHandles val="exact"/>
        </dgm:presLayoutVars>
      </dgm:prSet>
      <dgm:spPr/>
    </dgm:pt>
    <dgm:pt modelId="{5560D231-7C84-4074-9E2D-23624694086E}" type="pres">
      <dgm:prSet presAssocID="{07B7E429-3913-429D-A84B-ECCC4CCC9C75}" presName="arrow" presStyleLbl="bgShp" presStyleIdx="0" presStyleCnt="1"/>
      <dgm:spPr/>
    </dgm:pt>
    <dgm:pt modelId="{BF2A62AE-3AE5-40B0-B8D2-261B256C653D}" type="pres">
      <dgm:prSet presAssocID="{07B7E429-3913-429D-A84B-ECCC4CCC9C75}" presName="linearProcess" presStyleCnt="0"/>
      <dgm:spPr/>
    </dgm:pt>
    <dgm:pt modelId="{29284521-0F61-4E08-A6DE-C766D72C4BB2}" type="pres">
      <dgm:prSet presAssocID="{F4AB6B14-9090-4269-A359-88A3C0C27A6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267784-7B9C-448F-B8CB-AAA8B18C9279}" type="pres">
      <dgm:prSet presAssocID="{2ED47654-4176-4824-A06B-EF7122149FAC}" presName="sibTrans" presStyleCnt="0"/>
      <dgm:spPr/>
    </dgm:pt>
    <dgm:pt modelId="{AEBAF0F9-FA46-493F-9ADB-77A5837937C3}" type="pres">
      <dgm:prSet presAssocID="{76B47E8F-30C4-43A8-80FD-0E6D7B39139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A3DF3-B124-4A1D-9D99-818D99BAD348}" type="pres">
      <dgm:prSet presAssocID="{6B4702A6-D420-47A4-A66C-4AA94E3D13C6}" presName="sibTrans" presStyleCnt="0"/>
      <dgm:spPr/>
    </dgm:pt>
    <dgm:pt modelId="{3083B10D-5D84-40DB-AD8E-29FC74377DCA}" type="pres">
      <dgm:prSet presAssocID="{2CC0E8FC-287C-4D33-BEEE-B74A540D807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CE6BC50-2737-443D-B8F0-703DFDD18DD5}" type="presOf" srcId="{76B47E8F-30C4-43A8-80FD-0E6D7B391398}" destId="{AEBAF0F9-FA46-493F-9ADB-77A5837937C3}" srcOrd="0" destOrd="0" presId="urn:microsoft.com/office/officeart/2005/8/layout/hProcess9"/>
    <dgm:cxn modelId="{2A167920-4E09-47A0-8657-E6B4F029B289}" srcId="{07B7E429-3913-429D-A84B-ECCC4CCC9C75}" destId="{2CC0E8FC-287C-4D33-BEEE-B74A540D8076}" srcOrd="2" destOrd="0" parTransId="{086BEC15-08B9-4DC0-8042-8D1FF1F6FAEB}" sibTransId="{4B2E23FA-6F83-415F-9638-E8268DFDD6BB}"/>
    <dgm:cxn modelId="{7B48F341-DC17-4870-B25C-3B41513050CE}" srcId="{07B7E429-3913-429D-A84B-ECCC4CCC9C75}" destId="{76B47E8F-30C4-43A8-80FD-0E6D7B391398}" srcOrd="1" destOrd="0" parTransId="{AF9CE20C-6B59-43D0-99C8-64BFDBE14A58}" sibTransId="{6B4702A6-D420-47A4-A66C-4AA94E3D13C6}"/>
    <dgm:cxn modelId="{666791B5-2166-42F3-B1A5-AA7B52EEFE68}" type="presOf" srcId="{2CC0E8FC-287C-4D33-BEEE-B74A540D8076}" destId="{3083B10D-5D84-40DB-AD8E-29FC74377DCA}" srcOrd="0" destOrd="0" presId="urn:microsoft.com/office/officeart/2005/8/layout/hProcess9"/>
    <dgm:cxn modelId="{BFDDEBDF-E1A3-42C7-80FC-055C0C69FFC0}" srcId="{07B7E429-3913-429D-A84B-ECCC4CCC9C75}" destId="{F4AB6B14-9090-4269-A359-88A3C0C27A66}" srcOrd="0" destOrd="0" parTransId="{9BF301D2-33C6-45AA-903A-36E4345EF69D}" sibTransId="{2ED47654-4176-4824-A06B-EF7122149FAC}"/>
    <dgm:cxn modelId="{05327502-17FD-4EED-9A3F-1BA972B66652}" type="presOf" srcId="{07B7E429-3913-429D-A84B-ECCC4CCC9C75}" destId="{F6258211-47F7-409D-AE22-2A75AB454323}" srcOrd="0" destOrd="0" presId="urn:microsoft.com/office/officeart/2005/8/layout/hProcess9"/>
    <dgm:cxn modelId="{5478F687-E4FB-4DB1-B925-4CA74AA8F032}" type="presOf" srcId="{F4AB6B14-9090-4269-A359-88A3C0C27A66}" destId="{29284521-0F61-4E08-A6DE-C766D72C4BB2}" srcOrd="0" destOrd="0" presId="urn:microsoft.com/office/officeart/2005/8/layout/hProcess9"/>
    <dgm:cxn modelId="{21E66481-EBE9-44A6-8D1F-13670BBBF439}" type="presParOf" srcId="{F6258211-47F7-409D-AE22-2A75AB454323}" destId="{5560D231-7C84-4074-9E2D-23624694086E}" srcOrd="0" destOrd="0" presId="urn:microsoft.com/office/officeart/2005/8/layout/hProcess9"/>
    <dgm:cxn modelId="{140FC0C3-3CFB-408E-B40F-D43D95304CB1}" type="presParOf" srcId="{F6258211-47F7-409D-AE22-2A75AB454323}" destId="{BF2A62AE-3AE5-40B0-B8D2-261B256C653D}" srcOrd="1" destOrd="0" presId="urn:microsoft.com/office/officeart/2005/8/layout/hProcess9"/>
    <dgm:cxn modelId="{75E37790-389A-4097-AD33-D9126800BD49}" type="presParOf" srcId="{BF2A62AE-3AE5-40B0-B8D2-261B256C653D}" destId="{29284521-0F61-4E08-A6DE-C766D72C4BB2}" srcOrd="0" destOrd="0" presId="urn:microsoft.com/office/officeart/2005/8/layout/hProcess9"/>
    <dgm:cxn modelId="{8034C2E3-9A88-4893-83D8-AE878B3B682B}" type="presParOf" srcId="{BF2A62AE-3AE5-40B0-B8D2-261B256C653D}" destId="{9E267784-7B9C-448F-B8CB-AAA8B18C9279}" srcOrd="1" destOrd="0" presId="urn:microsoft.com/office/officeart/2005/8/layout/hProcess9"/>
    <dgm:cxn modelId="{2ACC0D6A-205F-48FA-A960-8BD2B43DD76C}" type="presParOf" srcId="{BF2A62AE-3AE5-40B0-B8D2-261B256C653D}" destId="{AEBAF0F9-FA46-493F-9ADB-77A5837937C3}" srcOrd="2" destOrd="0" presId="urn:microsoft.com/office/officeart/2005/8/layout/hProcess9"/>
    <dgm:cxn modelId="{3CE1B5BF-8726-48C2-84A4-3D6EC73D320B}" type="presParOf" srcId="{BF2A62AE-3AE5-40B0-B8D2-261B256C653D}" destId="{331A3DF3-B124-4A1D-9D99-818D99BAD348}" srcOrd="3" destOrd="0" presId="urn:microsoft.com/office/officeart/2005/8/layout/hProcess9"/>
    <dgm:cxn modelId="{DC0E133F-ECB2-4685-AA4C-F861AFC3D560}" type="presParOf" srcId="{BF2A62AE-3AE5-40B0-B8D2-261B256C653D}" destId="{3083B10D-5D84-40DB-AD8E-29FC74377DC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871DC54-11C2-485E-A873-960D4A4E7A86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3F36F2C-729B-4D53-8C2E-1B8BF877B712}" type="par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193B8-038F-43D8-A0A8-080568066D35}" type="sib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DD26E3-643E-4EBA-9FE3-D4BF86DDCA78}" type="presOf" srcId="{5FA0006D-A687-4C84-9340-87D8E321157C}" destId="{83CA681F-4FD0-44DE-B45E-A72FA687F78D}" srcOrd="0" destOrd="0" presId="urn:microsoft.com/office/officeart/2005/8/layout/vList5"/>
    <dgm:cxn modelId="{EBD3F314-9C3A-4B92-AF62-E0BE269BE289}" type="presOf" srcId="{33D7E7F2-1935-4E7F-974C-6FED5B9BC8D6}" destId="{B73CD239-2B43-41A0-9790-B70D1BFCFBC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BE9CCA1C-73D2-49BF-978C-A6BF241BF771}" type="presOf" srcId="{89151D8D-8C79-433D-A384-F8A9194F4CE1}" destId="{5C9CADA1-33F8-4EBA-9916-DBB91465E87E}" srcOrd="0" destOrd="0" presId="urn:microsoft.com/office/officeart/2005/8/layout/vList5"/>
    <dgm:cxn modelId="{77130B66-C4E4-4B65-A34A-96D8EFCEE285}" type="presOf" srcId="{A4F9510A-5939-45F0-B803-7E90DB25FD4D}" destId="{AB88F8EF-18EF-401B-AB0E-BE0D0813B134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B87CBAAA-3D6B-428D-AEF2-02F7743D919A}" type="presOf" srcId="{CAD73D86-3254-4DE2-88DF-A21B26EB724E}" destId="{D543158B-104D-4166-94C2-893BA9661B51}" srcOrd="0" destOrd="0" presId="urn:microsoft.com/office/officeart/2005/8/layout/vList5"/>
    <dgm:cxn modelId="{C445584D-054B-4861-8AE2-BB71CE430B36}" type="presOf" srcId="{DF233E8E-5007-46E6-AFEA-AFDAF352E1F5}" destId="{79332B4F-2D75-40C2-ACED-3D8615E79C18}" srcOrd="0" destOrd="0" presId="urn:microsoft.com/office/officeart/2005/8/layout/vList5"/>
    <dgm:cxn modelId="{6D566240-2CEF-404E-9F32-B01D37500417}" type="presOf" srcId="{7871DC54-11C2-485E-A873-960D4A4E7A86}" destId="{D543158B-104D-4166-94C2-893BA9661B51}" srcOrd="0" destOrd="1" presId="urn:microsoft.com/office/officeart/2005/8/layout/vList5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CDC7A0CF-0C2A-4898-B5E6-A1C6314AB0D8}" srcId="{E4B7C535-461C-41E8-8D86-5B583A04287C}" destId="{7871DC54-11C2-485E-A873-960D4A4E7A86}" srcOrd="1" destOrd="0" parTransId="{A3F36F2C-729B-4D53-8C2E-1B8BF877B712}" sibTransId="{33D193B8-038F-43D8-A0A8-080568066D35}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BBA494E2-FEF4-4FB3-B9B2-BFD81DD6ECC1}" type="presOf" srcId="{E4B7C535-461C-41E8-8D86-5B583A04287C}" destId="{820BEE86-82E1-4A71-BF6D-6DAA0CBC7DA8}" srcOrd="0" destOrd="0" presId="urn:microsoft.com/office/officeart/2005/8/layout/vList5"/>
    <dgm:cxn modelId="{F409AF48-EF29-4DC4-86E5-F6420BA4AA9B}" type="presOf" srcId="{F6DFAD17-9E7C-4AA0-85D7-906BCFCCEBDE}" destId="{79332B4F-2D75-40C2-ACED-3D8615E79C18}" srcOrd="0" destOrd="1" presId="urn:microsoft.com/office/officeart/2005/8/layout/vList5"/>
    <dgm:cxn modelId="{DFCE6EC3-4666-4834-B8C9-FA4F04F3FCE6}" type="presParOf" srcId="{5C9CADA1-33F8-4EBA-9916-DBB91465E87E}" destId="{8B19D6D9-663E-4547-B803-72F2F9F66736}" srcOrd="0" destOrd="0" presId="urn:microsoft.com/office/officeart/2005/8/layout/vList5"/>
    <dgm:cxn modelId="{F6614790-B300-4A12-85B5-3B788A63C52D}" type="presParOf" srcId="{8B19D6D9-663E-4547-B803-72F2F9F66736}" destId="{AB88F8EF-18EF-401B-AB0E-BE0D0813B134}" srcOrd="0" destOrd="0" presId="urn:microsoft.com/office/officeart/2005/8/layout/vList5"/>
    <dgm:cxn modelId="{E6FF4B4F-7343-40F7-8715-0D38850D937A}" type="presParOf" srcId="{8B19D6D9-663E-4547-B803-72F2F9F66736}" destId="{83CA681F-4FD0-44DE-B45E-A72FA687F78D}" srcOrd="1" destOrd="0" presId="urn:microsoft.com/office/officeart/2005/8/layout/vList5"/>
    <dgm:cxn modelId="{D43F9C0D-52B7-4FAA-8789-F1C567371740}" type="presParOf" srcId="{5C9CADA1-33F8-4EBA-9916-DBB91465E87E}" destId="{B396BA13-E4F9-412B-9A70-84ED7B0F1A6D}" srcOrd="1" destOrd="0" presId="urn:microsoft.com/office/officeart/2005/8/layout/vList5"/>
    <dgm:cxn modelId="{8792FC3F-35AB-4E65-8502-4E41B6C114B9}" type="presParOf" srcId="{5C9CADA1-33F8-4EBA-9916-DBB91465E87E}" destId="{F35E4B24-5D78-4D5F-8DCA-C7C57F7E697E}" srcOrd="2" destOrd="0" presId="urn:microsoft.com/office/officeart/2005/8/layout/vList5"/>
    <dgm:cxn modelId="{6D8D29BE-0FF2-47CD-8737-DCDD378545EA}" type="presParOf" srcId="{F35E4B24-5D78-4D5F-8DCA-C7C57F7E697E}" destId="{B73CD239-2B43-41A0-9790-B70D1BFCFBCD}" srcOrd="0" destOrd="0" presId="urn:microsoft.com/office/officeart/2005/8/layout/vList5"/>
    <dgm:cxn modelId="{2A1FD090-1898-49E3-A4E2-9D62EDB052E1}" type="presParOf" srcId="{F35E4B24-5D78-4D5F-8DCA-C7C57F7E697E}" destId="{79332B4F-2D75-40C2-ACED-3D8615E79C18}" srcOrd="1" destOrd="0" presId="urn:microsoft.com/office/officeart/2005/8/layout/vList5"/>
    <dgm:cxn modelId="{EB5A6305-B05F-4F92-B932-22F9727288BC}" type="presParOf" srcId="{5C9CADA1-33F8-4EBA-9916-DBB91465E87E}" destId="{45001680-F22A-4CC0-8C27-42896C7E7CDB}" srcOrd="3" destOrd="0" presId="urn:microsoft.com/office/officeart/2005/8/layout/vList5"/>
    <dgm:cxn modelId="{C602A489-F421-4DB0-9F59-A2FBC92E4A70}" type="presParOf" srcId="{5C9CADA1-33F8-4EBA-9916-DBB91465E87E}" destId="{48053A73-B85E-40CC-80BB-FA965FC73A5D}" srcOrd="4" destOrd="0" presId="urn:microsoft.com/office/officeart/2005/8/layout/vList5"/>
    <dgm:cxn modelId="{F2A228A4-C9D4-454A-932B-72A718461806}" type="presParOf" srcId="{48053A73-B85E-40CC-80BB-FA965FC73A5D}" destId="{820BEE86-82E1-4A71-BF6D-6DAA0CBC7DA8}" srcOrd="0" destOrd="0" presId="urn:microsoft.com/office/officeart/2005/8/layout/vList5"/>
    <dgm:cxn modelId="{C2E7C003-0C07-4C18-AC3E-0DA419014749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CB32262-6B8A-4EDE-AEDA-67BAF29A739D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DA29455-9FFA-4DF3-92DC-AAED77ED7653}" type="parTrans" cxnId="{DC510F45-BCE8-40BD-B0B2-4E76071DF4E7}">
      <dgm:prSet/>
      <dgm:spPr/>
    </dgm:pt>
    <dgm:pt modelId="{3E45BE34-5900-48A2-AD78-72CA399C5FE1}" type="sibTrans" cxnId="{DC510F45-BCE8-40BD-B0B2-4E76071DF4E7}">
      <dgm:prSet/>
      <dgm:spPr/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CD8C381-1DD0-461A-A0EE-14CC2A98A661}" type="presOf" srcId="{33D7E7F2-1935-4E7F-974C-6FED5B9BC8D6}" destId="{B73CD239-2B43-41A0-9790-B70D1BFCFBCD}" srcOrd="0" destOrd="0" presId="urn:microsoft.com/office/officeart/2005/8/layout/vList5"/>
    <dgm:cxn modelId="{047E858C-1F16-489E-9B94-C20FA83C4A1D}" type="presOf" srcId="{89151D8D-8C79-433D-A384-F8A9194F4CE1}" destId="{5C9CADA1-33F8-4EBA-9916-DBB91465E87E}" srcOrd="0" destOrd="0" presId="urn:microsoft.com/office/officeart/2005/8/layout/vList5"/>
    <dgm:cxn modelId="{B479D432-9925-444B-BA91-E39383B8ECE4}" type="presOf" srcId="{5FA0006D-A687-4C84-9340-87D8E321157C}" destId="{83CA681F-4FD0-44DE-B45E-A72FA687F78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2D24C8ED-3F2B-4AD8-BE08-2C9F3DD8D45E}" type="presOf" srcId="{A4F9510A-5939-45F0-B803-7E90DB25FD4D}" destId="{AB88F8EF-18EF-401B-AB0E-BE0D0813B134}" srcOrd="0" destOrd="0" presId="urn:microsoft.com/office/officeart/2005/8/layout/vList5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54194352-29FC-421E-AD64-9EBA633648AF}" type="presOf" srcId="{CAD73D86-3254-4DE2-88DF-A21B26EB724E}" destId="{D543158B-104D-4166-94C2-893BA9661B51}" srcOrd="0" destOrd="0" presId="urn:microsoft.com/office/officeart/2005/8/layout/vList5"/>
    <dgm:cxn modelId="{DC510F45-BCE8-40BD-B0B2-4E76071DF4E7}" srcId="{A4F9510A-5939-45F0-B803-7E90DB25FD4D}" destId="{6CB32262-6B8A-4EDE-AEDA-67BAF29A739D}" srcOrd="1" destOrd="0" parTransId="{6DA29455-9FFA-4DF3-92DC-AAED77ED7653}" sibTransId="{3E45BE34-5900-48A2-AD78-72CA399C5FE1}"/>
    <dgm:cxn modelId="{49FC6B73-F7D9-405D-9901-96F31309FA41}" type="presOf" srcId="{DF233E8E-5007-46E6-AFEA-AFDAF352E1F5}" destId="{79332B4F-2D75-40C2-ACED-3D8615E79C18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2348C317-C27D-451B-803F-14CF45C55398}" type="presOf" srcId="{F6DFAD17-9E7C-4AA0-85D7-906BCFCCEBDE}" destId="{79332B4F-2D75-40C2-ACED-3D8615E79C18}" srcOrd="0" destOrd="1" presId="urn:microsoft.com/office/officeart/2005/8/layout/vList5"/>
    <dgm:cxn modelId="{9B3191CA-03DC-475C-8291-442C2A65110A}" type="presOf" srcId="{E4B7C535-461C-41E8-8D86-5B583A04287C}" destId="{820BEE86-82E1-4A71-BF6D-6DAA0CBC7DA8}" srcOrd="0" destOrd="0" presId="urn:microsoft.com/office/officeart/2005/8/layout/vList5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46BB3400-9E0F-454E-8EA5-3A503A29382B}" type="presOf" srcId="{6CB32262-6B8A-4EDE-AEDA-67BAF29A739D}" destId="{83CA681F-4FD0-44DE-B45E-A72FA687F78D}" srcOrd="0" destOrd="1" presId="urn:microsoft.com/office/officeart/2005/8/layout/vList5"/>
    <dgm:cxn modelId="{8843E1A1-3A1C-4844-81BE-9BF6DBA269ED}" type="presParOf" srcId="{5C9CADA1-33F8-4EBA-9916-DBB91465E87E}" destId="{8B19D6D9-663E-4547-B803-72F2F9F66736}" srcOrd="0" destOrd="0" presId="urn:microsoft.com/office/officeart/2005/8/layout/vList5"/>
    <dgm:cxn modelId="{EAE27227-D4C1-4812-B358-27D839E10D42}" type="presParOf" srcId="{8B19D6D9-663E-4547-B803-72F2F9F66736}" destId="{AB88F8EF-18EF-401B-AB0E-BE0D0813B134}" srcOrd="0" destOrd="0" presId="urn:microsoft.com/office/officeart/2005/8/layout/vList5"/>
    <dgm:cxn modelId="{1052FE41-0368-4F88-BEB1-958125ABFED4}" type="presParOf" srcId="{8B19D6D9-663E-4547-B803-72F2F9F66736}" destId="{83CA681F-4FD0-44DE-B45E-A72FA687F78D}" srcOrd="1" destOrd="0" presId="urn:microsoft.com/office/officeart/2005/8/layout/vList5"/>
    <dgm:cxn modelId="{956026A0-DD7A-4B26-A19C-22B98DDC2395}" type="presParOf" srcId="{5C9CADA1-33F8-4EBA-9916-DBB91465E87E}" destId="{B396BA13-E4F9-412B-9A70-84ED7B0F1A6D}" srcOrd="1" destOrd="0" presId="urn:microsoft.com/office/officeart/2005/8/layout/vList5"/>
    <dgm:cxn modelId="{5CB54262-1F7D-481E-B8D7-DEC9723C1942}" type="presParOf" srcId="{5C9CADA1-33F8-4EBA-9916-DBB91465E87E}" destId="{F35E4B24-5D78-4D5F-8DCA-C7C57F7E697E}" srcOrd="2" destOrd="0" presId="urn:microsoft.com/office/officeart/2005/8/layout/vList5"/>
    <dgm:cxn modelId="{2E1017D1-3310-4EA4-9C1B-5B4792E0CADD}" type="presParOf" srcId="{F35E4B24-5D78-4D5F-8DCA-C7C57F7E697E}" destId="{B73CD239-2B43-41A0-9790-B70D1BFCFBCD}" srcOrd="0" destOrd="0" presId="urn:microsoft.com/office/officeart/2005/8/layout/vList5"/>
    <dgm:cxn modelId="{B60D1AC2-2CF8-43D1-B99A-A3E59F8A03BE}" type="presParOf" srcId="{F35E4B24-5D78-4D5F-8DCA-C7C57F7E697E}" destId="{79332B4F-2D75-40C2-ACED-3D8615E79C18}" srcOrd="1" destOrd="0" presId="urn:microsoft.com/office/officeart/2005/8/layout/vList5"/>
    <dgm:cxn modelId="{8AD028EE-23BC-49BF-8DAC-74BFD347B398}" type="presParOf" srcId="{5C9CADA1-33F8-4EBA-9916-DBB91465E87E}" destId="{45001680-F22A-4CC0-8C27-42896C7E7CDB}" srcOrd="3" destOrd="0" presId="urn:microsoft.com/office/officeart/2005/8/layout/vList5"/>
    <dgm:cxn modelId="{CFEB64F5-AEBE-4BB6-8AFA-36004E620D2E}" type="presParOf" srcId="{5C9CADA1-33F8-4EBA-9916-DBB91465E87E}" destId="{48053A73-B85E-40CC-80BB-FA965FC73A5D}" srcOrd="4" destOrd="0" presId="urn:microsoft.com/office/officeart/2005/8/layout/vList5"/>
    <dgm:cxn modelId="{2ED9C16C-D2E4-4B1E-B9E7-8645C897F87C}" type="presParOf" srcId="{48053A73-B85E-40CC-80BB-FA965FC73A5D}" destId="{820BEE86-82E1-4A71-BF6D-6DAA0CBC7DA8}" srcOrd="0" destOrd="0" presId="urn:microsoft.com/office/officeart/2005/8/layout/vList5"/>
    <dgm:cxn modelId="{40B483E7-E85B-47DD-A333-AD589E9F4E56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0D231-7C84-4074-9E2D-23624694086E}">
      <dsp:nvSpPr>
        <dsp:cNvPr id="0" name=""/>
        <dsp:cNvSpPr/>
      </dsp:nvSpPr>
      <dsp:spPr>
        <a:xfrm>
          <a:off x="829897" y="0"/>
          <a:ext cx="9405501" cy="406449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84521-0F61-4E08-A6DE-C766D72C4BB2}">
      <dsp:nvSpPr>
        <dsp:cNvPr id="0" name=""/>
        <dsp:cNvSpPr/>
      </dsp:nvSpPr>
      <dsp:spPr>
        <a:xfrm>
          <a:off x="343629" y="1219348"/>
          <a:ext cx="3319588" cy="1625798"/>
        </a:xfrm>
        <a:prstGeom prst="roundRect">
          <a:avLst/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422994" y="1298713"/>
        <a:ext cx="3160858" cy="1467068"/>
      </dsp:txXfrm>
    </dsp:sp>
    <dsp:sp modelId="{AEBAF0F9-FA46-493F-9ADB-77A5837937C3}">
      <dsp:nvSpPr>
        <dsp:cNvPr id="0" name=""/>
        <dsp:cNvSpPr/>
      </dsp:nvSpPr>
      <dsp:spPr>
        <a:xfrm>
          <a:off x="3872853" y="1219348"/>
          <a:ext cx="3319588" cy="1625798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3952218" y="1298713"/>
        <a:ext cx="3160858" cy="1467068"/>
      </dsp:txXfrm>
    </dsp:sp>
    <dsp:sp modelId="{3083B10D-5D84-40DB-AD8E-29FC74377DCA}">
      <dsp:nvSpPr>
        <dsp:cNvPr id="0" name=""/>
        <dsp:cNvSpPr/>
      </dsp:nvSpPr>
      <dsp:spPr>
        <a:xfrm>
          <a:off x="7402077" y="1219348"/>
          <a:ext cx="3319588" cy="1625798"/>
        </a:xfrm>
        <a:prstGeom prst="roundRect">
          <a:avLst/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7481442" y="1298713"/>
        <a:ext cx="3160858" cy="1467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A681F-4FD0-44DE-B45E-A72FA687F78D}">
      <dsp:nvSpPr>
        <dsp:cNvPr id="0" name=""/>
        <dsp:cNvSpPr/>
      </dsp:nvSpPr>
      <dsp:spPr>
        <a:xfrm rot="5400000">
          <a:off x="5918811" y="-3088182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89958"/>
        <a:ext cx="8164818" cy="1489094"/>
      </dsp:txXfrm>
    </dsp:sp>
    <dsp:sp modelId="{AB88F8EF-18EF-401B-AB0E-BE0D0813B134}">
      <dsp:nvSpPr>
        <dsp:cNvPr id="0" name=""/>
        <dsp:cNvSpPr/>
      </dsp:nvSpPr>
      <dsp:spPr>
        <a:xfrm>
          <a:off x="54678" y="3125"/>
          <a:ext cx="2566548" cy="2062757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103820"/>
        <a:ext cx="2365158" cy="1861367"/>
      </dsp:txXfrm>
    </dsp:sp>
    <dsp:sp modelId="{79332B4F-2D75-40C2-ACED-3D8615E79C18}">
      <dsp:nvSpPr>
        <dsp:cNvPr id="0" name=""/>
        <dsp:cNvSpPr/>
      </dsp:nvSpPr>
      <dsp:spPr>
        <a:xfrm rot="5400000">
          <a:off x="5918811" y="-922287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455853"/>
        <a:ext cx="8164818" cy="1489094"/>
      </dsp:txXfrm>
    </dsp:sp>
    <dsp:sp modelId="{B73CD239-2B43-41A0-9790-B70D1BFCFBCD}">
      <dsp:nvSpPr>
        <dsp:cNvPr id="0" name=""/>
        <dsp:cNvSpPr/>
      </dsp:nvSpPr>
      <dsp:spPr>
        <a:xfrm>
          <a:off x="54678" y="2169021"/>
          <a:ext cx="2566548" cy="2062757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2269716"/>
        <a:ext cx="2365158" cy="1861367"/>
      </dsp:txXfrm>
    </dsp:sp>
    <dsp:sp modelId="{D543158B-104D-4166-94C2-893BA9661B51}">
      <dsp:nvSpPr>
        <dsp:cNvPr id="0" name=""/>
        <dsp:cNvSpPr/>
      </dsp:nvSpPr>
      <dsp:spPr>
        <a:xfrm rot="5400000">
          <a:off x="5918811" y="1243608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4621748"/>
        <a:ext cx="8164818" cy="1489094"/>
      </dsp:txXfrm>
    </dsp:sp>
    <dsp:sp modelId="{820BEE86-82E1-4A71-BF6D-6DAA0CBC7DA8}">
      <dsp:nvSpPr>
        <dsp:cNvPr id="0" name=""/>
        <dsp:cNvSpPr/>
      </dsp:nvSpPr>
      <dsp:spPr>
        <a:xfrm>
          <a:off x="54678" y="4334916"/>
          <a:ext cx="2566548" cy="206275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4435611"/>
        <a:ext cx="2365158" cy="1861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A681F-4FD0-44DE-B45E-A72FA687F78D}">
      <dsp:nvSpPr>
        <dsp:cNvPr id="0" name=""/>
        <dsp:cNvSpPr/>
      </dsp:nvSpPr>
      <dsp:spPr>
        <a:xfrm rot="5400000">
          <a:off x="5918811" y="-3088182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89958"/>
        <a:ext cx="8164818" cy="1489094"/>
      </dsp:txXfrm>
    </dsp:sp>
    <dsp:sp modelId="{AB88F8EF-18EF-401B-AB0E-BE0D0813B134}">
      <dsp:nvSpPr>
        <dsp:cNvPr id="0" name=""/>
        <dsp:cNvSpPr/>
      </dsp:nvSpPr>
      <dsp:spPr>
        <a:xfrm>
          <a:off x="54678" y="3125"/>
          <a:ext cx="2566548" cy="2062757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103820"/>
        <a:ext cx="2365158" cy="1861367"/>
      </dsp:txXfrm>
    </dsp:sp>
    <dsp:sp modelId="{79332B4F-2D75-40C2-ACED-3D8615E79C18}">
      <dsp:nvSpPr>
        <dsp:cNvPr id="0" name=""/>
        <dsp:cNvSpPr/>
      </dsp:nvSpPr>
      <dsp:spPr>
        <a:xfrm rot="5400000">
          <a:off x="5918811" y="-922287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455853"/>
        <a:ext cx="8164818" cy="1489094"/>
      </dsp:txXfrm>
    </dsp:sp>
    <dsp:sp modelId="{B73CD239-2B43-41A0-9790-B70D1BFCFBCD}">
      <dsp:nvSpPr>
        <dsp:cNvPr id="0" name=""/>
        <dsp:cNvSpPr/>
      </dsp:nvSpPr>
      <dsp:spPr>
        <a:xfrm>
          <a:off x="54678" y="2169021"/>
          <a:ext cx="2566548" cy="2062757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2269716"/>
        <a:ext cx="2365158" cy="1861367"/>
      </dsp:txXfrm>
    </dsp:sp>
    <dsp:sp modelId="{D543158B-104D-4166-94C2-893BA9661B51}">
      <dsp:nvSpPr>
        <dsp:cNvPr id="0" name=""/>
        <dsp:cNvSpPr/>
      </dsp:nvSpPr>
      <dsp:spPr>
        <a:xfrm rot="5400000">
          <a:off x="5918811" y="1243608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4621748"/>
        <a:ext cx="8164818" cy="1489094"/>
      </dsp:txXfrm>
    </dsp:sp>
    <dsp:sp modelId="{820BEE86-82E1-4A71-BF6D-6DAA0CBC7DA8}">
      <dsp:nvSpPr>
        <dsp:cNvPr id="0" name=""/>
        <dsp:cNvSpPr/>
      </dsp:nvSpPr>
      <dsp:spPr>
        <a:xfrm>
          <a:off x="54678" y="4334916"/>
          <a:ext cx="2566548" cy="206275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4435611"/>
        <a:ext cx="2365158" cy="1861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58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9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6638" y="793750"/>
            <a:ext cx="5073650" cy="380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838700"/>
            <a:ext cx="5195888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문자열 유형을 편집하려면 누르십시오</a:t>
            </a:r>
            <a:r>
              <a:rPr lang="en-US" altLang="ko-KR" noProof="0" dirty="0" smtClean="0"/>
              <a:t>.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err="1" smtClean="0"/>
              <a:t>세째</a:t>
            </a:r>
            <a:r>
              <a:rPr lang="ko-KR" altLang="en-US" noProof="0" dirty="0" smtClean="0"/>
              <a:t> 수준</a:t>
            </a:r>
          </a:p>
          <a:p>
            <a:pPr lvl="3"/>
            <a:r>
              <a:rPr lang="ko-KR" altLang="en-US" noProof="0" dirty="0" err="1" smtClean="0"/>
              <a:t>네째</a:t>
            </a:r>
            <a:r>
              <a:rPr lang="ko-KR" altLang="en-US" noProof="0" dirty="0" smtClean="0"/>
              <a:t>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5188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9755188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fld id="{F4639ADA-E2E9-4A07-A9CB-8851B7FD2E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9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0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7D0BE-70F7-4DAB-98E3-3BC281581037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9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SELECT PROD_ID AS </a:t>
            </a:r>
            <a:r>
              <a:rPr lang="ko-KR" altLang="en-US" smtClean="0"/>
              <a:t>상품코드</a:t>
            </a:r>
            <a:r>
              <a:rPr lang="en-US" altLang="ko-KR" smtClean="0"/>
              <a:t>,</a:t>
            </a:r>
            <a:endParaRPr lang="ko-KR" altLang="en-US" smtClean="0"/>
          </a:p>
          <a:p>
            <a:r>
              <a:rPr lang="en-US" altLang="ko-KR" smtClean="0"/>
              <a:t>       PROD_NAME AS </a:t>
            </a:r>
            <a:r>
              <a:rPr lang="ko-KR" altLang="en-US" smtClean="0"/>
              <a:t>상품명</a:t>
            </a:r>
          </a:p>
          <a:p>
            <a:r>
              <a:rPr lang="en-US" altLang="ko-KR" smtClean="0"/>
              <a:t>FROM PROD</a:t>
            </a:r>
          </a:p>
          <a:p>
            <a:r>
              <a:rPr lang="en-US" altLang="ko-KR" smtClean="0"/>
              <a:t>WHERE PROD_NAME LIKE '___</a:t>
            </a:r>
            <a:r>
              <a:rPr lang="ko-KR" altLang="en-US" smtClean="0"/>
              <a:t>칼라</a:t>
            </a:r>
            <a:r>
              <a:rPr lang="en-US" altLang="ko-KR" smtClean="0"/>
              <a:t>%';</a:t>
            </a:r>
            <a:endParaRPr lang="ko-KR" altLang="en-US" smtClean="0"/>
          </a:p>
        </p:txBody>
      </p:sp>
      <p:sp>
        <p:nvSpPr>
          <p:cNvPr id="449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7E62D9-DEE5-4590-A18E-CE7E4B2E59B0}" type="slidenum">
              <a:rPr lang="en-US" altLang="ko-KR" smtClean="0"/>
              <a:pPr/>
              <a:t>186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TRUNC(n, l) : ROUND</a:t>
            </a:r>
            <a:r>
              <a:rPr lang="ko-KR" altLang="en-US" smtClean="0"/>
              <a:t>와 동일</a:t>
            </a:r>
            <a:r>
              <a:rPr lang="en-US" altLang="ko-KR" smtClean="0"/>
              <a:t>.  </a:t>
            </a:r>
            <a:r>
              <a:rPr lang="ko-KR" altLang="en-US" smtClean="0"/>
              <a:t>단</a:t>
            </a:r>
            <a:r>
              <a:rPr lang="en-US" altLang="ko-KR" smtClean="0"/>
              <a:t>, </a:t>
            </a:r>
            <a:r>
              <a:rPr lang="ko-KR" altLang="en-US" smtClean="0"/>
              <a:t>반올림이 아닌 절삭</a:t>
            </a:r>
          </a:p>
          <a:p>
            <a:endParaRPr lang="en-US" altLang="ko-KR" smtClean="0"/>
          </a:p>
          <a:p>
            <a:r>
              <a:rPr lang="en-US" altLang="ko-KR" smtClean="0"/>
              <a:t>* FLOOR(n) : n</a:t>
            </a:r>
            <a:r>
              <a:rPr lang="ko-KR" altLang="en-US" smtClean="0"/>
              <a:t>과 같거나 작은 수 중에 가장 큰 정수</a:t>
            </a:r>
            <a:endParaRPr lang="en-US" altLang="ko-KR" smtClean="0"/>
          </a:p>
          <a:p>
            <a:r>
              <a:rPr lang="en-US" altLang="ko-KR" smtClean="0"/>
              <a:t>SELECT 10000 / 7 FROM DUAL;</a:t>
            </a:r>
          </a:p>
          <a:p>
            <a:r>
              <a:rPr lang="en-US" altLang="ko-KR" smtClean="0"/>
              <a:t>SELECT FLOOR(10000 / 7 * 1000) / 1000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3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100) / 100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2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10) / 10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1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7 )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자연수</a:t>
            </a:r>
          </a:p>
          <a:p>
            <a:r>
              <a:rPr lang="en-US" altLang="ko-KR" smtClean="0"/>
              <a:t>SELECT FLOOR(10000 / 7 / 10) * 10 FROM DUAL; </a:t>
            </a:r>
            <a:r>
              <a:rPr lang="en-US" altLang="ko-KR" i="1" smtClean="0"/>
              <a:t>--10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100) * 100 FROM DUAL; </a:t>
            </a:r>
            <a:r>
              <a:rPr lang="en-US" altLang="ko-KR" i="1" smtClean="0"/>
              <a:t>--100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1000) * 1000 FROM DUAL; </a:t>
            </a:r>
            <a:r>
              <a:rPr lang="en-US" altLang="ko-KR" i="1" smtClean="0"/>
              <a:t>--1000</a:t>
            </a:r>
            <a:r>
              <a:rPr lang="ko-KR" altLang="en-US" i="1" smtClean="0"/>
              <a:t>째자리</a:t>
            </a:r>
            <a:endParaRPr lang="ko-KR" altLang="en-US" smtClean="0"/>
          </a:p>
        </p:txBody>
      </p:sp>
      <p:sp>
        <p:nvSpPr>
          <p:cNvPr id="450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637AF-B84F-46F5-9747-FE68C2948FE0}" type="slidenum">
              <a:rPr lang="en-US" altLang="ko-KR" smtClean="0"/>
              <a:pPr/>
              <a:t>198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1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SELECT  TO_CHAR(CAST('2008-12-25' AS DATE) , 'YYYY.MM.DD HH24:MI') </a:t>
            </a:r>
          </a:p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FROM DUAL;</a:t>
            </a:r>
            <a:endParaRPr lang="ko-KR" altLang="en-US" smtClean="0"/>
          </a:p>
        </p:txBody>
      </p:sp>
      <p:sp>
        <p:nvSpPr>
          <p:cNvPr id="451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C4D72B-6C4A-4DBB-A29B-F301F34B642E}" type="slidenum">
              <a:rPr lang="en-US" altLang="ko-KR" smtClean="0"/>
              <a:pPr/>
              <a:t>209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26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SELECT  TO_CHAR( 1234.6, '99,999.00')</a:t>
            </a:r>
          </a:p>
          <a:p>
            <a:pPr defTabSz="282575"/>
            <a:r>
              <a:rPr lang="en-US" altLang="ko-KR" smtClean="0"/>
              <a:t>      FROM DUAL;</a:t>
            </a:r>
            <a:endParaRPr lang="en-US" altLang="ko-KR" smtClean="0">
              <a:ea typeface="굴림체" pitchFamily="49" charset="-127"/>
            </a:endParaRPr>
          </a:p>
          <a:p>
            <a:pPr defTabSz="282575"/>
            <a:endParaRPr lang="en-US" altLang="ko-KR" smtClean="0"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 SELECT  TO_CHAR( -1234.6, 'L9999.00PR')</a:t>
            </a:r>
          </a:p>
          <a:p>
            <a:pPr defTabSz="282575"/>
            <a:r>
              <a:rPr lang="en-US" altLang="ko-KR" smtClean="0"/>
              <a:t>      FROM DUAL;</a:t>
            </a:r>
          </a:p>
          <a:p>
            <a:pPr defTabSz="282575"/>
            <a:endParaRPr lang="ko-KR" altLang="en-US" smtClean="0"/>
          </a:p>
        </p:txBody>
      </p:sp>
      <p:sp>
        <p:nvSpPr>
          <p:cNvPr id="4526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F6A25-B0B0-4803-B3F1-9E0A6C937950}" type="slidenum">
              <a:rPr lang="en-US" altLang="ko-KR" smtClean="0"/>
              <a:pPr/>
              <a:t>211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639ADA-E2E9-4A07-A9CB-8851B7FD2EB7}" type="slidenum">
              <a:rPr lang="en-US" altLang="ko-KR" smtClean="0"/>
              <a:pPr>
                <a:defRPr/>
              </a:pPr>
              <a:t>284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1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73D215-5FB9-44F0-A479-FB09943402B9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23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2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D7E7-18EB-4203-B1E6-95757CC96D47}" type="slidenum">
              <a:rPr lang="en-US" altLang="ko-KR" smtClean="0"/>
              <a:pPr/>
              <a:t>24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3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3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BEB07-E793-43D6-8878-A74CC584325C}" type="slidenum">
              <a:rPr lang="en-US" altLang="ko-KR" smtClean="0"/>
              <a:pPr/>
              <a:t>62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4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4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166A0-B17C-43C5-826F-6C11F682DD50}" type="slidenum">
              <a:rPr lang="en-US" altLang="ko-KR" smtClean="0"/>
              <a:pPr/>
              <a:t>65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ko-KR" altLang="en-US" err="1" smtClean="0"/>
              <a:t>콘솔창에서</a:t>
            </a:r>
            <a:r>
              <a:rPr lang="ko-KR" altLang="en-US" smtClean="0"/>
              <a:t> </a:t>
            </a:r>
            <a:r>
              <a:rPr lang="en-US" altLang="ko-KR" smtClean="0"/>
              <a:t>C:&gt; </a:t>
            </a:r>
            <a:r>
              <a:rPr lang="en-US" altLang="ko-KR" err="1" smtClean="0"/>
              <a:t>sqlplus</a:t>
            </a:r>
            <a:r>
              <a:rPr lang="en-US" altLang="ko-KR" smtClean="0"/>
              <a:t> / as </a:t>
            </a:r>
            <a:r>
              <a:rPr lang="en-US" altLang="ko-KR" err="1" smtClean="0"/>
              <a:t>sysdba</a:t>
            </a:r>
            <a:r>
              <a:rPr lang="en-US" altLang="ko-KR" smtClean="0"/>
              <a:t> </a:t>
            </a:r>
            <a:r>
              <a:rPr lang="ko-KR" altLang="en-US" smtClean="0"/>
              <a:t>를 실행한다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계정과 패스워드가 없어도 </a:t>
            </a:r>
            <a:r>
              <a:rPr lang="en-US" altLang="ko-KR" smtClean="0"/>
              <a:t>sys </a:t>
            </a:r>
            <a:r>
              <a:rPr lang="ko-KR" altLang="en-US" smtClean="0"/>
              <a:t>관리자로 접속이 가능하다</a:t>
            </a:r>
            <a:r>
              <a:rPr lang="en-US" altLang="ko-KR" smtClean="0"/>
              <a:t>. </a:t>
            </a:r>
            <a:r>
              <a:rPr lang="ko-KR" altLang="en-US" smtClean="0"/>
              <a:t>관리자로 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ko-KR" altLang="en-US" smtClean="0"/>
              <a:t>접속한 이유는 계정을 만들기 위함이다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를 만들기 위해 파일들이 어디에 저장되는지 알아봐야 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err="1" smtClean="0"/>
              <a:t>그럴려면</a:t>
            </a:r>
            <a:r>
              <a:rPr lang="ko-KR" altLang="en-US" smtClean="0"/>
              <a:t> 기존에 만들어진 </a:t>
            </a: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의 정보를 알아보자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SELECT </a:t>
            </a:r>
            <a:r>
              <a:rPr lang="en-US" altLang="ko-KR" err="1" smtClean="0"/>
              <a:t>tablespace_name</a:t>
            </a:r>
            <a:r>
              <a:rPr lang="en-US" altLang="ko-KR" smtClean="0"/>
              <a:t>, bytes, </a:t>
            </a:r>
            <a:r>
              <a:rPr lang="en-US" altLang="ko-KR" err="1" smtClean="0"/>
              <a:t>file_name</a:t>
            </a:r>
            <a:r>
              <a:rPr lang="en-US" altLang="ko-KR" smtClean="0"/>
              <a:t> FROM </a:t>
            </a:r>
            <a:r>
              <a:rPr lang="en-US" altLang="ko-KR" err="1" smtClean="0"/>
              <a:t>dba_data_files</a:t>
            </a:r>
            <a:r>
              <a:rPr lang="en-US" altLang="ko-KR" smtClean="0"/>
              <a:t>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저장된 곳을 확인했으면 그곳에 </a:t>
            </a:r>
            <a:r>
              <a:rPr lang="en-US" altLang="ko-KR" smtClean="0"/>
              <a:t>200M </a:t>
            </a:r>
            <a:r>
              <a:rPr lang="ko-KR" altLang="en-US" smtClean="0"/>
              <a:t>정도의 </a:t>
            </a:r>
            <a:r>
              <a:rPr lang="en-US" altLang="ko-KR" err="1" smtClean="0"/>
              <a:t>gon</a:t>
            </a:r>
            <a:r>
              <a:rPr lang="en-US" altLang="ko-KR" smtClean="0"/>
              <a:t> </a:t>
            </a:r>
            <a:r>
              <a:rPr lang="ko-KR" altLang="en-US" smtClean="0"/>
              <a:t>테이블 스페이스를 만든다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CREATE TABLESPACE </a:t>
            </a:r>
            <a:r>
              <a:rPr lang="en-US" altLang="ko-KR" err="1" smtClean="0"/>
              <a:t>gon</a:t>
            </a: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2  DATAFILE ‘C:\APP\ORA11\ORADATA\ORCL\pc01.dbf’ size 200M;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SQL&gt; CREATE USER pc01 // </a:t>
            </a:r>
            <a:r>
              <a:rPr lang="ko-KR" altLang="en-US" smtClean="0"/>
              <a:t>계정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2  IDENTIFIED BY java // </a:t>
            </a:r>
            <a:r>
              <a:rPr lang="ko-KR" altLang="en-US" smtClean="0"/>
              <a:t>패스워드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3  DEFAULT TABLESPACE pc01 // </a:t>
            </a:r>
            <a:r>
              <a:rPr lang="ko-KR" altLang="en-US" smtClean="0"/>
              <a:t>위에서 생성한 테이블스페이스 명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4  QUOTA UNLIMITED ON pc01; // </a:t>
            </a:r>
            <a:r>
              <a:rPr lang="ko-KR" altLang="en-US" smtClean="0"/>
              <a:t>테이블 스페이스의 </a:t>
            </a:r>
            <a:r>
              <a:rPr lang="ko-KR" altLang="en-US" err="1" smtClean="0"/>
              <a:t>제한량</a:t>
            </a:r>
            <a:r>
              <a:rPr lang="ko-KR" altLang="en-US" smtClean="0"/>
              <a:t> 무한대 </a:t>
            </a:r>
            <a:endParaRPr lang="ko-KR" altLang="en-US"/>
          </a:p>
        </p:txBody>
      </p:sp>
      <p:sp>
        <p:nvSpPr>
          <p:cNvPr id="445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36B5E-2F7A-4454-920F-7A373172B2DA}" type="slidenum">
              <a:rPr lang="en-US" altLang="ko-KR" smtClean="0"/>
              <a:pPr/>
              <a:t>71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6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접속과 기타 기능을 사용할수 있도록 </a:t>
            </a:r>
            <a:r>
              <a:rPr lang="en-US" altLang="ko-KR" smtClean="0"/>
              <a:t>GRANT </a:t>
            </a:r>
            <a:r>
              <a:rPr lang="ko-KR" altLang="en-US" smtClean="0"/>
              <a:t>를 이용해 할당한다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권한은 </a:t>
            </a:r>
            <a:r>
              <a:rPr lang="en-US" altLang="ko-KR" smtClean="0"/>
              <a:t>rool </a:t>
            </a:r>
            <a:r>
              <a:rPr lang="ko-KR" altLang="en-US" smtClean="0"/>
              <a:t>개념으로 관리하는데 </a:t>
            </a:r>
            <a:r>
              <a:rPr lang="en-US" altLang="ko-KR" smtClean="0"/>
              <a:t>connect, resource </a:t>
            </a:r>
            <a:r>
              <a:rPr lang="ko-KR" altLang="en-US" smtClean="0"/>
              <a:t>롤을 할당한다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이것으로 왠만한 기능은 다 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SQL&gt; GRANT connect, resource TO pc01;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오라클에 접속하기 위해서 </a:t>
            </a:r>
            <a:r>
              <a:rPr lang="en-US" altLang="ko-KR" smtClean="0"/>
              <a:t>TNS </a:t>
            </a:r>
            <a:r>
              <a:rPr lang="ko-KR" altLang="en-US" smtClean="0"/>
              <a:t>라는 식별자를 설정해야한다</a:t>
            </a:r>
            <a:r>
              <a:rPr lang="en-US" altLang="ko-KR" smtClean="0"/>
              <a:t>. </a:t>
            </a:r>
            <a:r>
              <a:rPr lang="ko-KR" altLang="en-US" smtClean="0"/>
              <a:t>그 속에 </a:t>
            </a:r>
          </a:p>
          <a:p>
            <a:r>
              <a:rPr lang="ko-KR" altLang="en-US" smtClean="0"/>
              <a:t>접속에 필요한 호스트 아이피</a:t>
            </a:r>
            <a:r>
              <a:rPr lang="en-US" altLang="ko-KR" smtClean="0"/>
              <a:t>, </a:t>
            </a:r>
            <a:r>
              <a:rPr lang="ko-KR" altLang="en-US" smtClean="0"/>
              <a:t>포트</a:t>
            </a:r>
            <a:r>
              <a:rPr lang="en-US" altLang="ko-KR" smtClean="0"/>
              <a:t>, SID </a:t>
            </a:r>
            <a:r>
              <a:rPr lang="ko-KR" altLang="en-US" smtClean="0"/>
              <a:t>를 설정한다</a:t>
            </a:r>
            <a:r>
              <a:rPr lang="en-US" altLang="ko-KR" smtClean="0"/>
              <a:t>. </a:t>
            </a:r>
            <a:r>
              <a:rPr lang="ko-KR" altLang="en-US" smtClean="0"/>
              <a:t>그걸 담은 문자열</a:t>
            </a:r>
          </a:p>
          <a:p>
            <a:r>
              <a:rPr lang="ko-KR" altLang="en-US" smtClean="0"/>
              <a:t>변수가 </a:t>
            </a:r>
            <a:r>
              <a:rPr lang="en-US" altLang="ko-KR" smtClean="0"/>
              <a:t>TNS </a:t>
            </a:r>
            <a:r>
              <a:rPr lang="ko-KR" altLang="en-US" smtClean="0"/>
              <a:t>명이 되며 계정 아이디와 패스워드</a:t>
            </a:r>
            <a:r>
              <a:rPr lang="en-US" altLang="ko-KR" smtClean="0"/>
              <a:t>, TNS </a:t>
            </a:r>
            <a:r>
              <a:rPr lang="ko-KR" altLang="en-US" smtClean="0"/>
              <a:t>명만 있으면 </a:t>
            </a:r>
          </a:p>
          <a:p>
            <a:r>
              <a:rPr lang="ko-KR" altLang="en-US" smtClean="0"/>
              <a:t>접속이 가능하다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 </a:t>
            </a:r>
            <a:r>
              <a:rPr lang="en-US" altLang="ko-KR" smtClean="0"/>
              <a:t>TNS </a:t>
            </a:r>
            <a:r>
              <a:rPr lang="ko-KR" altLang="en-US" smtClean="0"/>
              <a:t>명을 설정하기 위해서 </a:t>
            </a:r>
            <a:r>
              <a:rPr lang="en-US" altLang="ko-KR" smtClean="0"/>
              <a:t>tnsnames.ora </a:t>
            </a:r>
            <a:r>
              <a:rPr lang="ko-KR" altLang="en-US" smtClean="0"/>
              <a:t>파일을 찾아야 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위치는 </a:t>
            </a:r>
            <a:r>
              <a:rPr lang="en-US" altLang="ko-KR" smtClean="0"/>
              <a:t>C:\app\ora11\product\11.2.0\dbhome_1\network\admin\tnsnames.ora </a:t>
            </a:r>
            <a:r>
              <a:rPr lang="ko-KR" altLang="en-US" smtClean="0"/>
              <a:t>에 있다</a:t>
            </a:r>
          </a:p>
          <a:p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446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66C454-E9EF-4E8A-98E3-6098A1E15950}" type="slidenum">
              <a:rPr lang="en-US" altLang="ko-KR" smtClean="0"/>
              <a:pPr/>
              <a:t>72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3" name="Line 21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4" name="Rectangle 22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12122150" y="10501313"/>
            <a:ext cx="1735138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3796963" y="1041400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7E7C95BF-6254-44CE-A8D8-89D8A6E33C63}" type="slidenum">
              <a:rPr lang="en-US" altLang="ko-KR" sz="1200" i="1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1200" i="1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41307" y="432558"/>
            <a:ext cx="3240405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2" y="432558"/>
            <a:ext cx="9499649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835" y="6940870"/>
            <a:ext cx="12241530" cy="2145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37835" y="4578074"/>
            <a:ext cx="12241530" cy="23627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20092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11685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417803"/>
            <a:ext cx="6363104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0090" y="3425428"/>
            <a:ext cx="6363104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316302" y="2417803"/>
            <a:ext cx="6365411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316302" y="3425428"/>
            <a:ext cx="6365411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2" y="430054"/>
            <a:ext cx="4738285" cy="183022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31475" y="430056"/>
            <a:ext cx="8050237" cy="921865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Y중고딕" pitchFamily="18" charset="-127"/>
                <a:ea typeface="HY중고딕" pitchFamily="18" charset="-127"/>
              </a:defRPr>
            </a:lvl1pPr>
            <a:lvl2pPr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400">
                <a:latin typeface="HY중고딕" pitchFamily="18" charset="-127"/>
                <a:ea typeface="HY중고딕" pitchFamily="18" charset="-127"/>
              </a:defRPr>
            </a:lvl3pPr>
            <a:lvl4pPr>
              <a:defRPr sz="2000">
                <a:latin typeface="HY중고딕" pitchFamily="18" charset="-127"/>
                <a:ea typeface="HY중고딕" pitchFamily="18" charset="-127"/>
              </a:defRPr>
            </a:lvl4pPr>
            <a:lvl5pPr>
              <a:defRPr sz="2000">
                <a:latin typeface="HY중고딕" pitchFamily="18" charset="-127"/>
                <a:ea typeface="HY중고딕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0092" y="2260285"/>
            <a:ext cx="4738285" cy="7388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2661" y="7560945"/>
            <a:ext cx="8641080" cy="892613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22661" y="965121"/>
            <a:ext cx="8641080" cy="6480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22661" y="8453557"/>
            <a:ext cx="8641080" cy="126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62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1087" name="Line 63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1089" name="Text Box 65"/>
          <p:cNvSpPr txBox="1">
            <a:spLocks noChangeArrowheads="1"/>
          </p:cNvSpPr>
          <p:nvPr/>
        </p:nvSpPr>
        <p:spPr bwMode="auto">
          <a:xfrm>
            <a:off x="12628563" y="10501313"/>
            <a:ext cx="1736725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091" name="Text Box 67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92" name="Text Box 68"/>
          <p:cNvSpPr txBox="1">
            <a:spLocks noChangeArrowheads="1"/>
          </p:cNvSpPr>
          <p:nvPr/>
        </p:nvSpPr>
        <p:spPr bwMode="auto">
          <a:xfrm>
            <a:off x="14090650" y="1045845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40B38360-3410-40EE-B2E6-01D77F77963E}" type="slidenum">
              <a:rPr lang="en-US" altLang="ko-KR" sz="900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900">
              <a:latin typeface="HY중고딕" pitchFamily="18" charset="-127"/>
              <a:ea typeface="굴림체" pitchFamily="49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>
    <p:random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buyprod_insert.txt" TargetMode="External"/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member_insert.txt" TargetMode="Externa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cart_insert.txt" TargetMode="Externa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ziptb_insert.txt" TargetMode="Externa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23.txt" TargetMode="Externa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24-1.txt" TargetMode="Externa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24-2.txt" TargetMode="Externa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25.txt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26.txt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27-2.txt" TargetMode="External"/><Relationship Id="rId2" Type="http://schemas.openxmlformats.org/officeDocument/2006/relationships/hyperlink" Target="27-1.txt" TargetMode="Externa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28.txt" TargetMode="Externa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29-1.txt" TargetMode="Externa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29-2.txt" TargetMode="Externa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30-1.txt" TargetMode="Externa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30-3.txt" TargetMode="External"/><Relationship Id="rId2" Type="http://schemas.openxmlformats.org/officeDocument/2006/relationships/hyperlink" Target="30-2.txt" TargetMode="Externa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31-2.txt" TargetMode="External"/><Relationship Id="rId2" Type="http://schemas.openxmlformats.org/officeDocument/2006/relationships/hyperlink" Target="31-1.txt" TargetMode="Externa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36-1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34-1.txt" TargetMode="Externa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34-3.txt" TargetMode="Externa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37.txt" TargetMode="Externa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39.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48.txt" TargetMode="Externa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49-1.txt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53-2.txt" TargetMode="External"/><Relationship Id="rId2" Type="http://schemas.openxmlformats.org/officeDocument/2006/relationships/hyperlink" Target="53-1.txt" TargetMode="Externa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54-1.txt" TargetMode="Externa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54-4.txt" TargetMode="Externa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6.txt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55-2.txt" TargetMode="External"/><Relationship Id="rId2" Type="http://schemas.openxmlformats.org/officeDocument/2006/relationships/hyperlink" Target="55-1.txt" TargetMode="Externa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56-2.txt" TargetMode="External"/><Relationship Id="rId2" Type="http://schemas.openxmlformats.org/officeDocument/2006/relationships/hyperlink" Target="56-1.txt" TargetMode="Externa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56-3.txt" TargetMode="Externa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57-1.txt" TargetMode="Externa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59.txt" TargetMode="Externa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67-2.txt" TargetMode="Externa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70-1.txt" TargetMode="Externa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7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74-2.txt" TargetMode="External"/><Relationship Id="rId2" Type="http://schemas.openxmlformats.org/officeDocument/2006/relationships/hyperlink" Target="74-1.txt" TargetMode="Externa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78.txt" TargetMode="Externa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79.txt" TargetMode="Externa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86.txt" TargetMode="Externa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97.txt" TargetMode="Externa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98.txt" TargetMode="Externa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hyperlink" Target="99-2.txt" TargetMode="External"/><Relationship Id="rId2" Type="http://schemas.openxmlformats.org/officeDocument/2006/relationships/hyperlink" Target="99-1.txt" TargetMode="Externa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hyperlink" Target="100.txt" TargetMode="Externa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hyperlink" Target="102-1.txt" TargetMode="Externa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104.txt" TargetMode="Externa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hyperlink" Target="106-1.txt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106-2.txt" TargetMode="Externa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114-1.txt" TargetMode="Externa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118-1.txt" TargetMode="Externa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120.txt" TargetMode="Externa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3" name="Text Box 1033"/>
          <p:cNvSpPr txBox="1">
            <a:spLocks noChangeArrowheads="1"/>
          </p:cNvSpPr>
          <p:nvPr/>
        </p:nvSpPr>
        <p:spPr bwMode="auto">
          <a:xfrm>
            <a:off x="0" y="2846388"/>
            <a:ext cx="14401800" cy="1108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6600"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서울도시" pitchFamily="18" charset="-127"/>
              </a:rPr>
              <a:t>ORACLE</a:t>
            </a:r>
          </a:p>
        </p:txBody>
      </p:sp>
      <p:sp>
        <p:nvSpPr>
          <p:cNvPr id="5123" name="Rectangle 1037"/>
          <p:cNvSpPr>
            <a:spLocks noChangeArrowheads="1"/>
          </p:cNvSpPr>
          <p:nvPr/>
        </p:nvSpPr>
        <p:spPr bwMode="auto">
          <a:xfrm>
            <a:off x="0" y="4618038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  <p:pic>
        <p:nvPicPr>
          <p:cNvPr id="5124" name="_x92452800" descr="EMB00000dd419ed"/>
          <p:cNvPicPr>
            <a:picLocks noChangeAspect="1" noChangeArrowheads="1"/>
          </p:cNvPicPr>
          <p:nvPr/>
        </p:nvPicPr>
        <p:blipFill>
          <a:blip r:embed="rId2" cstate="print"/>
          <a:srcRect l="9547"/>
          <a:stretch>
            <a:fillRect/>
          </a:stretch>
        </p:blipFill>
        <p:spPr bwMode="auto">
          <a:xfrm>
            <a:off x="4083050" y="8810625"/>
            <a:ext cx="202882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_x92435912" descr="EMB00000dd419ee"/>
          <p:cNvPicPr>
            <a:picLocks noChangeAspect="1" noChangeArrowheads="1"/>
          </p:cNvPicPr>
          <p:nvPr/>
        </p:nvPicPr>
        <p:blipFill>
          <a:blip r:embed="rId3" cstate="print"/>
          <a:srcRect t="10756"/>
          <a:stretch>
            <a:fillRect/>
          </a:stretch>
        </p:blipFill>
        <p:spPr bwMode="auto">
          <a:xfrm>
            <a:off x="6153150" y="8718550"/>
            <a:ext cx="520223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1040"/>
          <p:cNvSpPr>
            <a:spLocks noChangeArrowheads="1"/>
          </p:cNvSpPr>
          <p:nvPr/>
        </p:nvSpPr>
        <p:spPr bwMode="auto">
          <a:xfrm>
            <a:off x="0" y="4516438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 dirty="0" smtClean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2.3  </a:t>
            </a:r>
            <a:r>
              <a:rPr lang="ko-KR" altLang="en-US" sz="3200" dirty="0" smtClean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관계형 데이터베이스 시스템</a:t>
            </a:r>
            <a:r>
              <a:rPr lang="en-US" altLang="ko-KR" sz="3200" dirty="0" smtClean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(Relational Database System)</a:t>
            </a:r>
            <a:endParaRPr lang="ko-KR" altLang="en-US" sz="3200" dirty="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79" y="2178051"/>
            <a:ext cx="12172560" cy="5670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51" y="7296441"/>
            <a:ext cx="8801505" cy="26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477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368425"/>
            <a:ext cx="12760325" cy="81359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439863"/>
            <a:ext cx="12714288" cy="82089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512888"/>
            <a:ext cx="12626975" cy="70564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655763"/>
            <a:ext cx="12522200" cy="55451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512888"/>
            <a:ext cx="12526962" cy="69119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 r="27879" b="29964"/>
          <a:stretch>
            <a:fillRect/>
          </a:stretch>
        </p:blipFill>
        <p:spPr bwMode="auto">
          <a:xfrm>
            <a:off x="936625" y="1152525"/>
            <a:ext cx="12034838" cy="90011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9001125" y="5113338"/>
            <a:ext cx="1655763" cy="503237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 cstate="print"/>
          <a:srcRect r="10670" b="47705"/>
          <a:stretch>
            <a:fillRect/>
          </a:stretch>
        </p:blipFill>
        <p:spPr bwMode="auto">
          <a:xfrm>
            <a:off x="431800" y="1439863"/>
            <a:ext cx="13096875" cy="59055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 cstate="print"/>
          <a:srcRect l="41788" t="14948" r="7729" b="16454"/>
          <a:stretch>
            <a:fillRect/>
          </a:stretch>
        </p:blipFill>
        <p:spPr bwMode="auto">
          <a:xfrm>
            <a:off x="6553200" y="1368425"/>
            <a:ext cx="7018338" cy="73453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54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5616575"/>
            <a:ext cx="7621588" cy="43211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4248150" y="8137525"/>
            <a:ext cx="2089150" cy="35877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96525" y="6840538"/>
            <a:ext cx="2233613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640763" y="6408738"/>
            <a:ext cx="1368425" cy="2159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 l="18198" t="16006" r="20055" b="19502"/>
          <a:stretch>
            <a:fillRect/>
          </a:stretch>
        </p:blipFill>
        <p:spPr bwMode="auto">
          <a:xfrm>
            <a:off x="504825" y="1152525"/>
            <a:ext cx="7573963" cy="60928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3830638"/>
            <a:ext cx="7315200" cy="63801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print"/>
          <a:srcRect r="13120" b="20581"/>
          <a:stretch>
            <a:fillRect/>
          </a:stretch>
        </p:blipFill>
        <p:spPr bwMode="auto">
          <a:xfrm>
            <a:off x="792163" y="1368425"/>
            <a:ext cx="12682537" cy="89281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26"/>
          <p:cNvSpPr txBox="1">
            <a:spLocks noChangeArrowheads="1"/>
          </p:cNvSpPr>
          <p:nvPr/>
        </p:nvSpPr>
        <p:spPr bwMode="auto">
          <a:xfrm>
            <a:off x="720725" y="1938338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일괄 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(batch processing system)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일정 기간동안 데이터를 모아서 일시에 작업을 처리하는 시스템 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 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요구가 발생하면 즉시 시스템에서 처리함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grpSp>
        <p:nvGrpSpPr>
          <p:cNvPr id="14339" name="Group 1028"/>
          <p:cNvGrpSpPr>
            <a:grpSpLocks/>
          </p:cNvGrpSpPr>
          <p:nvPr/>
        </p:nvGrpSpPr>
        <p:grpSpPr bwMode="auto">
          <a:xfrm>
            <a:off x="3600450" y="4248150"/>
            <a:ext cx="8929688" cy="5610225"/>
            <a:chOff x="624" y="960"/>
            <a:chExt cx="4032" cy="2784"/>
          </a:xfrm>
        </p:grpSpPr>
        <p:sp>
          <p:nvSpPr>
            <p:cNvPr id="14343" name="Oval 1029"/>
            <p:cNvSpPr>
              <a:spLocks noChangeArrowheads="1"/>
            </p:cNvSpPr>
            <p:nvPr/>
          </p:nvSpPr>
          <p:spPr bwMode="auto">
            <a:xfrm>
              <a:off x="2016" y="1968"/>
              <a:ext cx="1248" cy="100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Data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4" name="Rectangle 1030"/>
            <p:cNvSpPr>
              <a:spLocks noChangeArrowheads="1"/>
            </p:cNvSpPr>
            <p:nvPr/>
          </p:nvSpPr>
          <p:spPr bwMode="auto">
            <a:xfrm>
              <a:off x="1656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Batch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5" name="Rectangle 1031"/>
            <p:cNvSpPr>
              <a:spLocks noChangeArrowheads="1"/>
            </p:cNvSpPr>
            <p:nvPr/>
          </p:nvSpPr>
          <p:spPr bwMode="auto">
            <a:xfrm>
              <a:off x="2808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6" name="Rectangle 1032"/>
            <p:cNvSpPr>
              <a:spLocks noChangeArrowheads="1"/>
            </p:cNvSpPr>
            <p:nvPr/>
          </p:nvSpPr>
          <p:spPr bwMode="auto">
            <a:xfrm>
              <a:off x="624" y="2784"/>
              <a:ext cx="816" cy="386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7" name="Rectangle 1033"/>
            <p:cNvSpPr>
              <a:spLocks noChangeArrowheads="1"/>
            </p:cNvSpPr>
            <p:nvPr/>
          </p:nvSpPr>
          <p:spPr bwMode="auto">
            <a:xfrm>
              <a:off x="624" y="3359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Off-line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8" name="Rectangle 1034"/>
            <p:cNvSpPr>
              <a:spLocks noChangeArrowheads="1"/>
            </p:cNvSpPr>
            <p:nvPr/>
          </p:nvSpPr>
          <p:spPr bwMode="auto">
            <a:xfrm>
              <a:off x="3840" y="2737"/>
              <a:ext cx="816" cy="38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Centralized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9" name="Rectangle 1035"/>
            <p:cNvSpPr>
              <a:spLocks noChangeArrowheads="1"/>
            </p:cNvSpPr>
            <p:nvPr/>
          </p:nvSpPr>
          <p:spPr bwMode="auto">
            <a:xfrm>
              <a:off x="3840" y="3312"/>
              <a:ext cx="816" cy="384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Distributed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cxnSp>
          <p:nvCxnSpPr>
            <p:cNvPr id="14350" name="AutoShape 1036"/>
            <p:cNvCxnSpPr>
              <a:cxnSpLocks noChangeShapeType="1"/>
              <a:stCxn id="14343" idx="0"/>
              <a:endCxn id="43014" idx="2"/>
            </p:cNvCxnSpPr>
            <p:nvPr/>
          </p:nvCxnSpPr>
          <p:spPr bwMode="auto">
            <a:xfrm rot="5400000" flipH="1">
              <a:off x="2040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1" name="AutoShape 1037"/>
            <p:cNvCxnSpPr>
              <a:cxnSpLocks noChangeShapeType="1"/>
              <a:stCxn id="14343" idx="0"/>
              <a:endCxn id="43015" idx="2"/>
            </p:cNvCxnSpPr>
            <p:nvPr/>
          </p:nvCxnSpPr>
          <p:spPr bwMode="auto">
            <a:xfrm rot="-5400000">
              <a:off x="2616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2" name="AutoShape 1038"/>
            <p:cNvCxnSpPr>
              <a:cxnSpLocks noChangeShapeType="1"/>
              <a:stCxn id="14343" idx="3"/>
              <a:endCxn id="43016" idx="3"/>
            </p:cNvCxnSpPr>
            <p:nvPr/>
          </p:nvCxnSpPr>
          <p:spPr bwMode="auto">
            <a:xfrm rot="5400000">
              <a:off x="1746" y="2522"/>
              <a:ext cx="148" cy="759"/>
            </a:xfrm>
            <a:prstGeom prst="curvedConnector4">
              <a:avLst>
                <a:gd name="adj1" fmla="val 197296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3" name="AutoShape 1039"/>
            <p:cNvCxnSpPr>
              <a:cxnSpLocks noChangeShapeType="1"/>
              <a:stCxn id="14343" idx="3"/>
              <a:endCxn id="43017" idx="3"/>
            </p:cNvCxnSpPr>
            <p:nvPr/>
          </p:nvCxnSpPr>
          <p:spPr bwMode="auto">
            <a:xfrm rot="5400000">
              <a:off x="1458" y="2810"/>
              <a:ext cx="724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4" name="AutoShape 1040"/>
            <p:cNvCxnSpPr>
              <a:cxnSpLocks noChangeShapeType="1"/>
              <a:stCxn id="14343" idx="5"/>
              <a:endCxn id="43018" idx="1"/>
            </p:cNvCxnSpPr>
            <p:nvPr/>
          </p:nvCxnSpPr>
          <p:spPr bwMode="auto">
            <a:xfrm rot="16200000" flipH="1">
              <a:off x="3411" y="2498"/>
              <a:ext cx="100" cy="759"/>
            </a:xfrm>
            <a:prstGeom prst="curvedConnector4">
              <a:avLst>
                <a:gd name="adj1" fmla="val 292000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5" name="AutoShape 1041"/>
            <p:cNvCxnSpPr>
              <a:cxnSpLocks noChangeShapeType="1"/>
              <a:stCxn id="14343" idx="5"/>
              <a:endCxn id="43019" idx="1"/>
            </p:cNvCxnSpPr>
            <p:nvPr/>
          </p:nvCxnSpPr>
          <p:spPr bwMode="auto">
            <a:xfrm rot="16200000" flipH="1">
              <a:off x="3123" y="2786"/>
              <a:ext cx="676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6" name="Rectangle 1042"/>
            <p:cNvSpPr>
              <a:spLocks noChangeArrowheads="1"/>
            </p:cNvSpPr>
            <p:nvPr/>
          </p:nvSpPr>
          <p:spPr bwMode="auto">
            <a:xfrm>
              <a:off x="2400" y="1584"/>
              <a:ext cx="48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실시간성</a:t>
              </a:r>
            </a:p>
          </p:txBody>
        </p:sp>
        <p:sp>
          <p:nvSpPr>
            <p:cNvPr id="14357" name="Rectangle 1043"/>
            <p:cNvSpPr>
              <a:spLocks noChangeArrowheads="1"/>
            </p:cNvSpPr>
            <p:nvPr/>
          </p:nvSpPr>
          <p:spPr bwMode="auto">
            <a:xfrm>
              <a:off x="1824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저장장치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접근성</a:t>
              </a:r>
            </a:p>
          </p:txBody>
        </p:sp>
        <p:sp>
          <p:nvSpPr>
            <p:cNvPr id="14358" name="Rectangle 1044"/>
            <p:cNvSpPr>
              <a:spLocks noChangeArrowheads="1"/>
            </p:cNvSpPr>
            <p:nvPr/>
          </p:nvSpPr>
          <p:spPr bwMode="auto">
            <a:xfrm>
              <a:off x="3120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집중</a:t>
              </a:r>
            </a:p>
          </p:txBody>
        </p:sp>
      </p:grpSp>
      <p:sp>
        <p:nvSpPr>
          <p:cNvPr id="14340" name="Rectangle 1045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3030" name="Rectangle 1046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 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3.1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일괄 처리 시스템 </a:t>
            </a:r>
            <a:r>
              <a:rPr lang="en-US" altLang="ko-KR" sz="24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3031" name="Rectangle 1047"/>
          <p:cNvSpPr>
            <a:spLocks noChangeArrowheads="1"/>
          </p:cNvSpPr>
          <p:nvPr/>
        </p:nvSpPr>
        <p:spPr bwMode="auto">
          <a:xfrm>
            <a:off x="863600" y="4679950"/>
            <a:ext cx="3024188" cy="20891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</a:t>
            </a:r>
            <a:endParaRPr lang="en-US" altLang="ko-KR" sz="240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시스템의 분류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2" cstate="print"/>
          <a:srcRect r="11180" b="31448"/>
          <a:stretch>
            <a:fillRect/>
          </a:stretch>
        </p:blipFill>
        <p:spPr bwMode="auto">
          <a:xfrm>
            <a:off x="720725" y="1368425"/>
            <a:ext cx="12719050" cy="75612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3384550" y="6192838"/>
            <a:ext cx="187166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grpSp>
        <p:nvGrpSpPr>
          <p:cNvPr id="109571" name="그룹 4"/>
          <p:cNvGrpSpPr>
            <a:grpSpLocks/>
          </p:cNvGrpSpPr>
          <p:nvPr/>
        </p:nvGrpSpPr>
        <p:grpSpPr bwMode="auto">
          <a:xfrm>
            <a:off x="431800" y="1296988"/>
            <a:ext cx="13160375" cy="8640762"/>
            <a:chOff x="432148" y="1296219"/>
            <a:chExt cx="13160558" cy="8640960"/>
          </a:xfrm>
        </p:grpSpPr>
        <p:pic>
          <p:nvPicPr>
            <p:cNvPr id="1095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11836" b="24838"/>
            <a:stretch>
              <a:fillRect/>
            </a:stretch>
          </p:blipFill>
          <p:spPr bwMode="auto">
            <a:xfrm>
              <a:off x="432148" y="1296219"/>
              <a:ext cx="13160558" cy="8640960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9573" name="직사각형 3"/>
            <p:cNvSpPr>
              <a:spLocks noChangeArrowheads="1"/>
            </p:cNvSpPr>
            <p:nvPr/>
          </p:nvSpPr>
          <p:spPr bwMode="auto">
            <a:xfrm>
              <a:off x="5565036" y="4464571"/>
              <a:ext cx="4536504" cy="5040560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 cstate="print"/>
          <a:srcRect r="11836" b="30936"/>
          <a:stretch>
            <a:fillRect/>
          </a:stretch>
        </p:blipFill>
        <p:spPr bwMode="auto">
          <a:xfrm>
            <a:off x="576263" y="1512888"/>
            <a:ext cx="13009562" cy="78486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4032250" y="1944688"/>
            <a:ext cx="525621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 cstate="print"/>
          <a:srcRect r="11946" b="24541"/>
          <a:stretch>
            <a:fillRect/>
          </a:stretch>
        </p:blipFill>
        <p:spPr bwMode="auto">
          <a:xfrm>
            <a:off x="576263" y="1296988"/>
            <a:ext cx="12765087" cy="84248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8280400" y="9001125"/>
            <a:ext cx="865188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088" y="5545138"/>
            <a:ext cx="10434637" cy="410368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2643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368425"/>
            <a:ext cx="8532812" cy="53816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4824413" y="5832475"/>
            <a:ext cx="1008062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13113" y="8713788"/>
            <a:ext cx="2663825" cy="8636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388" y="4679950"/>
            <a:ext cx="10971212" cy="55451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3667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296988"/>
            <a:ext cx="10288587" cy="51117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2163" y="4895850"/>
            <a:ext cx="2376487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63825" y="8496300"/>
            <a:ext cx="3097213" cy="217488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788" y="4392613"/>
            <a:ext cx="9855200" cy="53292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4691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296988"/>
            <a:ext cx="10353675" cy="525621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576263" y="4824413"/>
            <a:ext cx="2232025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32250" y="7488238"/>
            <a:ext cx="2160588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그룹 4"/>
          <p:cNvGrpSpPr>
            <a:grpSpLocks/>
          </p:cNvGrpSpPr>
          <p:nvPr/>
        </p:nvGrpSpPr>
        <p:grpSpPr bwMode="auto">
          <a:xfrm>
            <a:off x="431800" y="1728788"/>
            <a:ext cx="13617575" cy="7150100"/>
            <a:chOff x="433388" y="627063"/>
            <a:chExt cx="13617575" cy="9764712"/>
          </a:xfrm>
        </p:grpSpPr>
        <p:pic>
          <p:nvPicPr>
            <p:cNvPr id="1157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388" y="627063"/>
              <a:ext cx="5040312" cy="9764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21054"/>
            <a:stretch>
              <a:fillRect/>
            </a:stretch>
          </p:blipFill>
          <p:spPr bwMode="auto">
            <a:xfrm>
              <a:off x="5616575" y="627063"/>
              <a:ext cx="4824413" cy="91868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93288" y="2678113"/>
              <a:ext cx="4257675" cy="25352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15715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참고사항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과제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7" name="직사각형 6"/>
          <p:cNvSpPr/>
          <p:nvPr/>
        </p:nvSpPr>
        <p:spPr>
          <a:xfrm>
            <a:off x="648172" y="1512243"/>
            <a:ext cx="12918921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&lt;&lt;</a:t>
            </a:r>
            <a:r>
              <a:rPr lang="ko-KR" altLang="en-US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자동차수리 전문점의 데이터베이스 구축을 위한 요구 사항</a:t>
            </a: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&gt;&gt;</a:t>
            </a:r>
            <a:endParaRPr lang="ko-KR" altLang="en-US" sz="3600">
              <a:ln w="11430"/>
              <a:solidFill>
                <a:srgbClr val="080808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6740" name="TextBox 7"/>
          <p:cNvSpPr txBox="1">
            <a:spLocks noChangeArrowheads="1"/>
          </p:cNvSpPr>
          <p:nvPr/>
        </p:nvSpPr>
        <p:spPr bwMode="auto">
          <a:xfrm>
            <a:off x="792163" y="2376488"/>
            <a:ext cx="11953875" cy="65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자동차수리 전문점 ‘다수리’는 사업확장을 위해 자동차수리 서비스와 직원을 관리할 수 있도록 데이터베이스를 구축하려고 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다수리’에는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직원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근무하고 있으며 직원번호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 및 월급을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새로운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고객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자동차 수리를 요청하면 고객정보를 등록하며 이때 고객번호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고객명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연락처를 입력한다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자동차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에 대해서는 자동차번호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제조사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연식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주행거리 정보를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명의 고객은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여러대의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자동차를 소유할 수 있다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고객이 자동차 수리를 요청하면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한명의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전담직원이 할당되고 이때 서비스 번호가 부여된다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후 수리비와 수리시간 정보를 기록한다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요청은 한번에 한 자동차에 대해서만 가능하다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6741" name="TextBox 8"/>
          <p:cNvSpPr txBox="1">
            <a:spLocks noChangeArrowheads="1"/>
          </p:cNvSpPr>
          <p:nvPr/>
        </p:nvSpPr>
        <p:spPr bwMode="auto">
          <a:xfrm>
            <a:off x="647700" y="9001125"/>
            <a:ext cx="12231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※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각 엔티티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속성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 및 데이터 타입은 수험자가 알아서 결정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정의한다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Box 3"/>
          <p:cNvSpPr txBox="1">
            <a:spLocks noChangeArrowheads="1"/>
          </p:cNvSpPr>
          <p:nvPr/>
        </p:nvSpPr>
        <p:spPr bwMode="auto">
          <a:xfrm>
            <a:off x="863600" y="936625"/>
            <a:ext cx="11882438" cy="895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200"/>
              <a:t>문</a:t>
            </a:r>
            <a:r>
              <a:rPr lang="en-US" altLang="ko-KR" sz="3200"/>
              <a:t>1) ERwin</a:t>
            </a:r>
            <a:r>
              <a:rPr lang="ko-KR" altLang="en-US" sz="3200"/>
              <a:t>을 사용하여 </a:t>
            </a:r>
            <a:r>
              <a:rPr lang="en-US" altLang="ko-KR" sz="3200"/>
              <a:t>ER </a:t>
            </a:r>
            <a:r>
              <a:rPr lang="ko-KR" altLang="en-US" sz="3200"/>
              <a:t>다이어그램을 작성한다</a:t>
            </a:r>
            <a:r>
              <a:rPr lang="en-US" altLang="ko-KR" sz="3200"/>
              <a:t>.</a:t>
            </a:r>
          </a:p>
          <a:p>
            <a:r>
              <a:rPr lang="en-US" altLang="ko-KR" sz="3200"/>
              <a:t>       (Logical / Physical </a:t>
            </a:r>
            <a:r>
              <a:rPr lang="ko-KR" altLang="en-US" sz="3200"/>
              <a:t>모델링 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2) ERwin</a:t>
            </a:r>
            <a:r>
              <a:rPr lang="ko-KR" altLang="en-US" sz="3200"/>
              <a:t>을 이용하여 스키마를 생성하고 </a:t>
            </a:r>
            <a:r>
              <a:rPr lang="en-US" altLang="ko-KR" sz="3200"/>
              <a:t>SQL Server</a:t>
            </a:r>
            <a:r>
              <a:rPr lang="ko-KR" altLang="en-US" sz="3200"/>
              <a:t>에 </a:t>
            </a:r>
            <a:endParaRPr lang="en-US" altLang="ko-KR" sz="3200"/>
          </a:p>
          <a:p>
            <a:r>
              <a:rPr lang="en-US" altLang="ko-KR" sz="3200"/>
              <a:t>       </a:t>
            </a:r>
            <a:r>
              <a:rPr lang="ko-KR" altLang="en-US" sz="3200"/>
              <a:t>적용한다</a:t>
            </a:r>
            <a:r>
              <a:rPr lang="en-US" altLang="ko-KR" sz="3200"/>
              <a:t>. (database connection </a:t>
            </a:r>
            <a:r>
              <a:rPr lang="ko-KR" altLang="en-US" sz="3200"/>
              <a:t>및 </a:t>
            </a:r>
            <a:r>
              <a:rPr lang="en-US" altLang="ko-KR" sz="3200"/>
              <a:t>schema </a:t>
            </a:r>
            <a:r>
              <a:rPr lang="ko-KR" altLang="en-US" sz="3200"/>
              <a:t>성공 캡쳐 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3) </a:t>
            </a:r>
            <a:r>
              <a:rPr lang="ko-KR" altLang="en-US" sz="3200"/>
              <a:t>사용자 요구사항과 문</a:t>
            </a:r>
            <a:r>
              <a:rPr lang="en-US" altLang="ko-KR" sz="3200"/>
              <a:t>5)</a:t>
            </a:r>
            <a:r>
              <a:rPr lang="ko-KR" altLang="en-US" sz="3200"/>
              <a:t>를 참고하여 각 테이블에 적용되어야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할 인덱스를 생성한다</a:t>
            </a:r>
            <a:r>
              <a:rPr lang="en-US" altLang="ko-KR" sz="3200"/>
              <a:t>. (</a:t>
            </a:r>
            <a:r>
              <a:rPr lang="ko-KR" altLang="en-US" sz="3200"/>
              <a:t>인덱스 생성 </a:t>
            </a:r>
            <a:r>
              <a:rPr lang="en-US" altLang="ko-KR" sz="3200"/>
              <a:t>SQL</a:t>
            </a:r>
            <a:r>
              <a:rPr lang="ko-KR" altLang="en-US" sz="3200"/>
              <a:t>문 목록 및 </a:t>
            </a:r>
            <a:r>
              <a:rPr lang="en-US" altLang="ko-KR" sz="3200"/>
              <a:t>SSMS </a:t>
            </a:r>
          </a:p>
          <a:p>
            <a:r>
              <a:rPr lang="en-US" altLang="ko-KR" sz="3200"/>
              <a:t>      </a:t>
            </a:r>
            <a:r>
              <a:rPr lang="ko-KR" altLang="en-US" sz="3200"/>
              <a:t>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4) </a:t>
            </a:r>
            <a:r>
              <a:rPr lang="ko-KR" altLang="en-US" sz="3200"/>
              <a:t>각 테이블에 </a:t>
            </a:r>
            <a:r>
              <a:rPr lang="en-US" altLang="ko-KR" sz="3200"/>
              <a:t>10</a:t>
            </a:r>
            <a:r>
              <a:rPr lang="ko-KR" altLang="en-US" sz="3200"/>
              <a:t>개 이상의 예제 레코드를 삽입하는 </a:t>
            </a:r>
            <a:r>
              <a:rPr lang="en-US" altLang="ko-KR" sz="3200"/>
              <a:t>SQL</a:t>
            </a:r>
            <a:r>
              <a:rPr lang="ko-KR" altLang="en-US" sz="3200"/>
              <a:t>문을</a:t>
            </a:r>
            <a:endParaRPr lang="en-US" altLang="ko-KR" sz="3200"/>
          </a:p>
          <a:p>
            <a:r>
              <a:rPr lang="en-US" altLang="ko-KR" sz="3200"/>
              <a:t>    </a:t>
            </a:r>
            <a:r>
              <a:rPr lang="ko-KR" altLang="en-US" sz="3200"/>
              <a:t>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5) </a:t>
            </a:r>
            <a:r>
              <a:rPr lang="ko-KR" altLang="en-US" sz="3200"/>
              <a:t>다음 정보를 출력하기 위한 </a:t>
            </a:r>
            <a:r>
              <a:rPr lang="en-US" altLang="ko-KR" sz="3200"/>
              <a:t>SQL</a:t>
            </a:r>
            <a:r>
              <a:rPr lang="ko-KR" altLang="en-US" sz="3200"/>
              <a:t>문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</a:t>
            </a:r>
            <a:endParaRPr lang="en-US" altLang="ko-KR" sz="3200"/>
          </a:p>
          <a:p>
            <a:r>
              <a:rPr lang="en-US" altLang="ko-KR" sz="3200"/>
              <a:t>     </a:t>
            </a:r>
            <a:r>
              <a:rPr lang="ko-KR" altLang="en-US" sz="3200"/>
              <a:t>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en-US" altLang="ko-KR" sz="3200"/>
              <a:t>      </a:t>
            </a:r>
            <a:r>
              <a:rPr lang="ko-KR" altLang="en-US" sz="3200"/>
              <a:t>가</a:t>
            </a:r>
            <a:r>
              <a:rPr lang="en-US" altLang="ko-KR" sz="3200"/>
              <a:t>) </a:t>
            </a:r>
            <a:r>
              <a:rPr lang="ko-KR" altLang="en-US" sz="3200"/>
              <a:t>월급이 </a:t>
            </a:r>
            <a:r>
              <a:rPr lang="en-US" altLang="ko-KR" sz="3200"/>
              <a:t>200</a:t>
            </a:r>
            <a:r>
              <a:rPr lang="ko-KR" altLang="en-US" sz="3200"/>
              <a:t>만원과 </a:t>
            </a:r>
            <a:r>
              <a:rPr lang="en-US" altLang="ko-KR" sz="3200"/>
              <a:t>300</a:t>
            </a:r>
            <a:r>
              <a:rPr lang="ko-KR" altLang="en-US" sz="3200"/>
              <a:t>만원 사이인 직원의 이름</a:t>
            </a:r>
            <a:r>
              <a:rPr lang="en-US" altLang="ko-KR" sz="3200"/>
              <a:t>, </a:t>
            </a:r>
            <a:r>
              <a:rPr lang="ko-KR" altLang="en-US" sz="3200"/>
              <a:t>주소</a:t>
            </a:r>
            <a:r>
              <a:rPr lang="en-US" altLang="ko-KR" sz="3200"/>
              <a:t>, </a:t>
            </a:r>
          </a:p>
          <a:p>
            <a:r>
              <a:rPr lang="en-US" altLang="ko-KR" sz="3200"/>
              <a:t>            </a:t>
            </a:r>
            <a:r>
              <a:rPr lang="ko-KR" altLang="en-US" sz="3200"/>
              <a:t>연락처를 출력하라</a:t>
            </a:r>
            <a:r>
              <a:rPr lang="en-US" altLang="ko-KR" sz="3200"/>
              <a:t>. </a:t>
            </a:r>
          </a:p>
          <a:p>
            <a:r>
              <a:rPr lang="ko-KR" altLang="en-US" sz="3200"/>
              <a:t>      나</a:t>
            </a:r>
            <a:r>
              <a:rPr lang="en-US" altLang="ko-KR" sz="3200"/>
              <a:t>) </a:t>
            </a:r>
            <a:r>
              <a:rPr lang="ko-KR" altLang="en-US" sz="3200"/>
              <a:t>고객 ‘</a:t>
            </a:r>
            <a:r>
              <a:rPr lang="en-US" altLang="ko-KR" sz="3200"/>
              <a:t>R001’</a:t>
            </a:r>
            <a:r>
              <a:rPr lang="ko-KR" altLang="en-US" sz="3200"/>
              <a:t>이 수리를 요청한 목록을 수리비를 </a:t>
            </a:r>
            <a:endParaRPr lang="en-US" altLang="ko-KR" sz="3200"/>
          </a:p>
          <a:p>
            <a:r>
              <a:rPr lang="en-US" altLang="ko-KR" sz="3200"/>
              <a:t>            </a:t>
            </a:r>
            <a:r>
              <a:rPr lang="ko-KR" altLang="en-US" sz="3200"/>
              <a:t>오름차순으로 출력하라</a:t>
            </a:r>
          </a:p>
          <a:p>
            <a:r>
              <a:rPr lang="ko-KR" altLang="en-US" sz="3200"/>
              <a:t>      다</a:t>
            </a:r>
            <a:r>
              <a:rPr lang="en-US" altLang="ko-KR" sz="3200"/>
              <a:t>) </a:t>
            </a:r>
            <a:r>
              <a:rPr lang="ko-KR" altLang="en-US" sz="3200"/>
              <a:t>직원의 평균 월급을 출력하라</a:t>
            </a:r>
          </a:p>
          <a:p>
            <a:endParaRPr lang="ko-KR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20725" y="2178050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오프라인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(off-line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특정 작업을 처리하는 도중에 저장 데이터에 접근할 수 없는 시스템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중 저장  테이터를 접근하여 사용할 수 있는 시스템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오프라인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079500" y="5538788"/>
            <a:ext cx="11882438" cy="8397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3.3.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중앙집중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분산 처리 시스템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720725" y="6769100"/>
            <a:ext cx="129603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중앙집중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(centralized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 컴퓨터에 데이터를 집중시켜 처리하는 시스템</a:t>
            </a:r>
          </a:p>
          <a:p>
            <a:pPr marL="457200" indent="-457200">
              <a:spcBef>
                <a:spcPct val="50000"/>
              </a:spcBef>
              <a:buFontTx/>
              <a:buChar char="•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분산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(distributed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지역적으로 떨어져 있는 컴퓨터에 데이터를 분산시켜 처리하는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/>
          <a:lstStyle/>
          <a:p>
            <a:r>
              <a:rPr lang="ko-KR" altLang="en-US" smtClean="0"/>
              <a:t>학사관리 사용자 요구사항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20" y="1368227"/>
            <a:ext cx="6496050" cy="1123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78" y="2342968"/>
            <a:ext cx="7981950" cy="205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78" y="4461849"/>
            <a:ext cx="112109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26658"/>
      </p:ext>
    </p:extLst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/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3-2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1205723"/>
            <a:ext cx="12756710" cy="90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36"/>
      </p:ext>
    </p:extLst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12" y="792163"/>
            <a:ext cx="11996126" cy="89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03130"/>
      </p:ext>
    </p:extLst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88" y="792163"/>
            <a:ext cx="12742004" cy="88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52989"/>
      </p:ext>
    </p:extLst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08" y="720155"/>
            <a:ext cx="10369152" cy="94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1869"/>
      </p:ext>
    </p:extLst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20" y="864171"/>
            <a:ext cx="12191508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3558"/>
      </p:ext>
    </p:extLst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직사각형 3"/>
          <p:cNvSpPr>
            <a:spLocks noChangeArrowheads="1"/>
          </p:cNvSpPr>
          <p:nvPr/>
        </p:nvSpPr>
        <p:spPr bwMode="auto">
          <a:xfrm>
            <a:off x="2411413" y="4152900"/>
            <a:ext cx="9210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설계 및 구현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45" name="Rectangle 1041"/>
          <p:cNvSpPr>
            <a:spLocks noChangeArrowheads="1"/>
          </p:cNvSpPr>
          <p:nvPr/>
        </p:nvSpPr>
        <p:spPr bwMode="blackWhite">
          <a:xfrm>
            <a:off x="1133475" y="1951038"/>
            <a:ext cx="12091988" cy="155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1970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Dr.E.F.Codd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의해 관계형 모델이 제시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 관리 시스템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(RDBMS)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이루어 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1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19811" name="Rectangle 1042"/>
          <p:cNvSpPr>
            <a:spLocks noChangeArrowheads="1"/>
          </p:cNvSpPr>
          <p:nvPr/>
        </p:nvSpPr>
        <p:spPr bwMode="blackWhite">
          <a:xfrm>
            <a:off x="1133475" y="3727450"/>
            <a:ext cx="226695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19812" name="Rectangle 1043"/>
          <p:cNvSpPr>
            <a:spLocks noChangeArrowheads="1"/>
          </p:cNvSpPr>
          <p:nvPr/>
        </p:nvSpPr>
        <p:spPr bwMode="blackWhite">
          <a:xfrm>
            <a:off x="3400425" y="3727450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19813" name="Rectangle 1044"/>
          <p:cNvSpPr>
            <a:spLocks noChangeArrowheads="1"/>
          </p:cNvSpPr>
          <p:nvPr/>
        </p:nvSpPr>
        <p:spPr bwMode="blackWhite">
          <a:xfrm>
            <a:off x="1133475" y="4283075"/>
            <a:ext cx="2266950" cy="21002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개념요소</a:t>
            </a:r>
          </a:p>
        </p:txBody>
      </p:sp>
      <p:sp>
        <p:nvSpPr>
          <p:cNvPr id="119814" name="Rectangle 1045"/>
          <p:cNvSpPr>
            <a:spLocks noChangeArrowheads="1"/>
          </p:cNvSpPr>
          <p:nvPr/>
        </p:nvSpPr>
        <p:spPr bwMode="blackWhite">
          <a:xfrm>
            <a:off x="3400425" y="4283075"/>
            <a:ext cx="9825038" cy="2100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Object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작용할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Operation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정확성과 일관성을 위한 완전성 요구</a:t>
            </a:r>
          </a:p>
        </p:txBody>
      </p:sp>
      <p:sp>
        <p:nvSpPr>
          <p:cNvPr id="119815" name="Rectangle 1046"/>
          <p:cNvSpPr>
            <a:spLocks noChangeArrowheads="1"/>
          </p:cNvSpPr>
          <p:nvPr/>
        </p:nvSpPr>
        <p:spPr bwMode="blackWhite">
          <a:xfrm>
            <a:off x="1133475" y="6383338"/>
            <a:ext cx="2266950" cy="3440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구성요소</a:t>
            </a:r>
          </a:p>
        </p:txBody>
      </p:sp>
      <p:sp>
        <p:nvSpPr>
          <p:cNvPr id="119816" name="Rectangle 1047"/>
          <p:cNvSpPr>
            <a:spLocks noChangeArrowheads="1"/>
          </p:cNvSpPr>
          <p:nvPr/>
        </p:nvSpPr>
        <p:spPr bwMode="blackWhite">
          <a:xfrm>
            <a:off x="3400425" y="6383338"/>
            <a:ext cx="9825038" cy="3440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차원의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한 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Column, 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들의 집합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라고도 칭한다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동일 종류의 데이터를 나타낸다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19817" name="Oval 1049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18" name="Rectangle 1050"/>
          <p:cNvSpPr>
            <a:spLocks noChangeArrowheads="1"/>
          </p:cNvSpPr>
          <p:nvPr/>
        </p:nvSpPr>
        <p:spPr bwMode="auto">
          <a:xfrm>
            <a:off x="1027113" y="414338"/>
            <a:ext cx="1928812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1.2 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sp>
        <p:nvSpPr>
          <p:cNvPr id="119819" name="Rectangle 1051"/>
          <p:cNvSpPr>
            <a:spLocks noChangeArrowheads="1"/>
          </p:cNvSpPr>
          <p:nvPr/>
        </p:nvSpPr>
        <p:spPr bwMode="auto">
          <a:xfrm>
            <a:off x="1133475" y="18208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20" name="AutoShape 1052"/>
          <p:cNvSpPr>
            <a:spLocks noChangeArrowheads="1"/>
          </p:cNvSpPr>
          <p:nvPr/>
        </p:nvSpPr>
        <p:spPr bwMode="auto">
          <a:xfrm>
            <a:off x="1133475" y="13128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관계형 데이터베이스 개념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4108" name="Group 76"/>
          <p:cNvGraphicFramePr>
            <a:graphicFrameLocks noGrp="1"/>
          </p:cNvGraphicFramePr>
          <p:nvPr/>
        </p:nvGraphicFramePr>
        <p:xfrm>
          <a:off x="1128713" y="1317625"/>
          <a:ext cx="12038427" cy="8619554"/>
        </p:xfrm>
        <a:graphic>
          <a:graphicData uri="http://schemas.openxmlformats.org/drawingml/2006/table">
            <a:tbl>
              <a:tblPr/>
              <a:tblGrid>
                <a:gridCol w="24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 도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비 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1973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SQUARE(Structured Queries As Relational Express)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9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System/R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용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(Structured English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QUEry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SEQUEL-2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SQL(Structured Query Language)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명칭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QL-86,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최초의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1988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ANSI, ISO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국제표준 인정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SQL-1(SQL/89)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SQL-2(SQL/92)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SQL-3(SQL/99)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0869" name="Group 68"/>
          <p:cNvGrpSpPr>
            <a:grpSpLocks/>
          </p:cNvGrpSpPr>
          <p:nvPr/>
        </p:nvGrpSpPr>
        <p:grpSpPr bwMode="auto">
          <a:xfrm>
            <a:off x="1128713" y="600075"/>
            <a:ext cx="12001500" cy="579438"/>
            <a:chOff x="489" y="240"/>
            <a:chExt cx="5200" cy="232"/>
          </a:xfrm>
        </p:grpSpPr>
        <p:sp>
          <p:nvSpPr>
            <p:cNvPr id="120870" name="Rectangle 67"/>
            <p:cNvSpPr>
              <a:spLocks noChangeArrowheads="1"/>
            </p:cNvSpPr>
            <p:nvPr/>
          </p:nvSpPr>
          <p:spPr bwMode="auto">
            <a:xfrm>
              <a:off x="489" y="439"/>
              <a:ext cx="5200" cy="33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20871" name="AutoShape 2"/>
            <p:cNvSpPr>
              <a:spLocks noChangeArrowheads="1"/>
            </p:cNvSpPr>
            <p:nvPr/>
          </p:nvSpPr>
          <p:spPr bwMode="auto">
            <a:xfrm>
              <a:off x="491" y="24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SQL </a:t>
              </a:r>
              <a:r>
                <a:rPr lang="ko-KR" altLang="en-US" sz="2000">
                  <a:latin typeface="HY중고딕" pitchFamily="18" charset="-127"/>
                  <a:ea typeface="굴림체" pitchFamily="49" charset="-127"/>
                </a:rPr>
                <a:t>역사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61" name="Rectangle 13"/>
          <p:cNvSpPr>
            <a:spLocks noChangeArrowheads="1"/>
          </p:cNvSpPr>
          <p:nvPr/>
        </p:nvSpPr>
        <p:spPr bwMode="blackWhite">
          <a:xfrm>
            <a:off x="1133475" y="1200150"/>
            <a:ext cx="12091988" cy="796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데이터를 저장하거나 이와 상호 작용하는 다른 정보를 저장</a:t>
            </a:r>
          </a:p>
        </p:txBody>
      </p:sp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116522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1860" name="AutoShape 15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  <p:sp>
        <p:nvSpPr>
          <p:cNvPr id="121861" name="Rectangle 16"/>
          <p:cNvSpPr>
            <a:spLocks noChangeArrowheads="1"/>
          </p:cNvSpPr>
          <p:nvPr/>
        </p:nvSpPr>
        <p:spPr bwMode="blackWhite">
          <a:xfrm>
            <a:off x="1147763" y="2786063"/>
            <a:ext cx="2265362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  <a:b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21862" name="Rectangle 17"/>
          <p:cNvSpPr>
            <a:spLocks noChangeArrowheads="1"/>
          </p:cNvSpPr>
          <p:nvPr/>
        </p:nvSpPr>
        <p:spPr bwMode="blackWhite">
          <a:xfrm>
            <a:off x="3413125" y="2786063"/>
            <a:ext cx="9825038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열과 행의 집합으로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차원 배열의 데이터 저장 기본 단위</a:t>
            </a:r>
          </a:p>
        </p:txBody>
      </p:sp>
      <p:sp>
        <p:nvSpPr>
          <p:cNvPr id="121863" name="Rectangle 18"/>
          <p:cNvSpPr>
            <a:spLocks noChangeArrowheads="1"/>
          </p:cNvSpPr>
          <p:nvPr/>
        </p:nvSpPr>
        <p:spPr bwMode="blackWhite">
          <a:xfrm>
            <a:off x="1147763" y="2225675"/>
            <a:ext cx="226536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1864" name="Rectangle 19"/>
          <p:cNvSpPr>
            <a:spLocks noChangeArrowheads="1"/>
          </p:cNvSpPr>
          <p:nvPr/>
        </p:nvSpPr>
        <p:spPr bwMode="blackWhite">
          <a:xfrm>
            <a:off x="3413125" y="2225675"/>
            <a:ext cx="98250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1865" name="Rectangle 20"/>
          <p:cNvSpPr>
            <a:spLocks noChangeArrowheads="1"/>
          </p:cNvSpPr>
          <p:nvPr/>
        </p:nvSpPr>
        <p:spPr bwMode="blackWhite">
          <a:xfrm>
            <a:off x="1147763" y="3917950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행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Row</a:t>
            </a:r>
          </a:p>
        </p:txBody>
      </p:sp>
      <p:sp>
        <p:nvSpPr>
          <p:cNvPr id="121866" name="Rectangle 21"/>
          <p:cNvSpPr>
            <a:spLocks noChangeArrowheads="1"/>
          </p:cNvSpPr>
          <p:nvPr/>
        </p:nvSpPr>
        <p:spPr bwMode="blackWhite">
          <a:xfrm>
            <a:off x="3413125" y="3917950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일련의 열이 들어 있는 테이블의 수평부분</a:t>
            </a:r>
          </a:p>
        </p:txBody>
      </p:sp>
      <p:sp>
        <p:nvSpPr>
          <p:cNvPr id="121867" name="Rectangle 22"/>
          <p:cNvSpPr>
            <a:spLocks noChangeArrowheads="1"/>
          </p:cNvSpPr>
          <p:nvPr/>
        </p:nvSpPr>
        <p:spPr bwMode="blackWhite">
          <a:xfrm>
            <a:off x="1147763" y="5032375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열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</a:t>
            </a:r>
          </a:p>
        </p:txBody>
      </p:sp>
      <p:sp>
        <p:nvSpPr>
          <p:cNvPr id="121868" name="Rectangle 23"/>
          <p:cNvSpPr>
            <a:spLocks noChangeArrowheads="1"/>
          </p:cNvSpPr>
          <p:nvPr/>
        </p:nvSpPr>
        <p:spPr bwMode="blackWhite">
          <a:xfrm>
            <a:off x="3413125" y="5032375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가지 자료 유형으로 된 테이블의 수직 부분</a:t>
            </a:r>
          </a:p>
        </p:txBody>
      </p:sp>
      <p:sp>
        <p:nvSpPr>
          <p:cNvPr id="121869" name="Rectangle 24"/>
          <p:cNvSpPr>
            <a:spLocks noChangeArrowheads="1"/>
          </p:cNvSpPr>
          <p:nvPr/>
        </p:nvSpPr>
        <p:spPr bwMode="blackWhite">
          <a:xfrm>
            <a:off x="1147763" y="616585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가상표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(VIEW)</a:t>
            </a:r>
          </a:p>
        </p:txBody>
      </p:sp>
      <p:sp>
        <p:nvSpPr>
          <p:cNvPr id="121870" name="Rectangle 25"/>
          <p:cNvSpPr>
            <a:spLocks noChangeArrowheads="1"/>
          </p:cNvSpPr>
          <p:nvPr/>
        </p:nvSpPr>
        <p:spPr bwMode="blackWhite">
          <a:xfrm>
            <a:off x="3413125" y="616585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 이상으로 된 테이블로부터 데이터의 부분을 선택하는 논리적 개념</a:t>
            </a:r>
          </a:p>
        </p:txBody>
      </p:sp>
      <p:sp>
        <p:nvSpPr>
          <p:cNvPr id="121871" name="Rectangle 2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저장</a:t>
            </a:r>
          </a:p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프로시져</a:t>
            </a:r>
          </a:p>
        </p:txBody>
      </p:sp>
      <p:sp>
        <p:nvSpPr>
          <p:cNvPr id="121872" name="Rectangle 2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미리 컴파일된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문장들의 집합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(stored procedure)</a:t>
            </a:r>
          </a:p>
        </p:txBody>
      </p:sp>
      <p:sp>
        <p:nvSpPr>
          <p:cNvPr id="121873" name="Rectangle 28"/>
          <p:cNvSpPr>
            <a:spLocks noChangeArrowheads="1"/>
          </p:cNvSpPr>
          <p:nvPr/>
        </p:nvSpPr>
        <p:spPr bwMode="blackWhite">
          <a:xfrm>
            <a:off x="1147763" y="8388350"/>
            <a:ext cx="2265362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</a:p>
        </p:txBody>
      </p:sp>
      <p:sp>
        <p:nvSpPr>
          <p:cNvPr id="121874" name="Rectangle 29"/>
          <p:cNvSpPr>
            <a:spLocks noChangeArrowheads="1"/>
          </p:cNvSpPr>
          <p:nvPr/>
        </p:nvSpPr>
        <p:spPr bwMode="blackWhite">
          <a:xfrm>
            <a:off x="3413125" y="8388350"/>
            <a:ext cx="9825038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테이블의 데이터를 수정할 때 자동으로 수행되는 저장된 프로시져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20725" y="2657475"/>
            <a:ext cx="129603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시스템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(file management system)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파일을 생성검색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조작할 수 있는소프트웨어 시스템을 말함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 시스템의 특성으로 인한 문제점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중복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redundancy)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심각하게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 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응용 프로그램이 파일의 형식에 종속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프로그래밍 언어마다 파일의 형식이 다름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79425" y="977900"/>
            <a:ext cx="1332230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8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4.1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7"/>
          <p:cNvSpPr>
            <a:spLocks noChangeArrowheads="1"/>
          </p:cNvSpPr>
          <p:nvPr/>
        </p:nvSpPr>
        <p:spPr bwMode="blackWhite">
          <a:xfrm>
            <a:off x="1147763" y="1235075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2883" name="Rectangle 18"/>
          <p:cNvSpPr>
            <a:spLocks noChangeArrowheads="1"/>
          </p:cNvSpPr>
          <p:nvPr/>
        </p:nvSpPr>
        <p:spPr bwMode="blackWhite">
          <a:xfrm>
            <a:off x="3413125" y="1235075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2884" name="Rectangle 87"/>
          <p:cNvSpPr>
            <a:spLocks noChangeArrowheads="1"/>
          </p:cNvSpPr>
          <p:nvPr/>
        </p:nvSpPr>
        <p:spPr bwMode="blackWhite">
          <a:xfrm>
            <a:off x="1147763" y="180340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디폴트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(default)</a:t>
            </a:r>
          </a:p>
        </p:txBody>
      </p:sp>
      <p:sp>
        <p:nvSpPr>
          <p:cNvPr id="122885" name="Rectangle 88"/>
          <p:cNvSpPr>
            <a:spLocks noChangeArrowheads="1"/>
          </p:cNvSpPr>
          <p:nvPr/>
        </p:nvSpPr>
        <p:spPr bwMode="blackWhite">
          <a:xfrm>
            <a:off x="3413125" y="180340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값을 지정하지 않았을 때 자동으로  입력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값</a:t>
            </a:r>
          </a:p>
        </p:txBody>
      </p:sp>
      <p:sp>
        <p:nvSpPr>
          <p:cNvPr id="122886" name="Rectangle 89"/>
          <p:cNvSpPr>
            <a:spLocks noChangeArrowheads="1"/>
          </p:cNvSpPr>
          <p:nvPr/>
        </p:nvSpPr>
        <p:spPr bwMode="blackWhite">
          <a:xfrm>
            <a:off x="1147763" y="29432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규칙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(rule)</a:t>
            </a:r>
          </a:p>
        </p:txBody>
      </p:sp>
      <p:sp>
        <p:nvSpPr>
          <p:cNvPr id="122887" name="Rectangle 90"/>
          <p:cNvSpPr>
            <a:spLocks noChangeArrowheads="1"/>
          </p:cNvSpPr>
          <p:nvPr/>
        </p:nvSpPr>
        <p:spPr bwMode="blackWhite">
          <a:xfrm>
            <a:off x="3413125" y="29432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값이 테이블에 들어가야 하는지를 명시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제어</a:t>
            </a:r>
          </a:p>
        </p:txBody>
      </p:sp>
      <p:sp>
        <p:nvSpPr>
          <p:cNvPr id="122888" name="Rectangle 91"/>
          <p:cNvSpPr>
            <a:spLocks noChangeArrowheads="1"/>
          </p:cNvSpPr>
          <p:nvPr/>
        </p:nvSpPr>
        <p:spPr bwMode="blackWhite">
          <a:xfrm>
            <a:off x="1147763" y="4075113"/>
            <a:ext cx="2265362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색인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(Indexes), sysindexes</a:t>
            </a:r>
          </a:p>
        </p:txBody>
      </p:sp>
      <p:sp>
        <p:nvSpPr>
          <p:cNvPr id="122889" name="Rectangle 92"/>
          <p:cNvSpPr>
            <a:spLocks noChangeArrowheads="1"/>
          </p:cNvSpPr>
          <p:nvPr/>
        </p:nvSpPr>
        <p:spPr bwMode="blackWhite">
          <a:xfrm>
            <a:off x="3413125" y="4075113"/>
            <a:ext cx="98250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값에의해 논리적으로 정렬된 포인터들의  집합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값을 통해 테이블의 행에 있는 데이터를  접근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속도를 향상 시킴</a:t>
            </a:r>
          </a:p>
        </p:txBody>
      </p:sp>
      <p:sp>
        <p:nvSpPr>
          <p:cNvPr id="122890" name="Rectangle 93"/>
          <p:cNvSpPr>
            <a:spLocks noChangeArrowheads="1"/>
          </p:cNvSpPr>
          <p:nvPr/>
        </p:nvSpPr>
        <p:spPr bwMode="blackWhite">
          <a:xfrm>
            <a:off x="1147763" y="5621338"/>
            <a:ext cx="2265362" cy="16764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정의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데이터형</a:t>
            </a:r>
          </a:p>
        </p:txBody>
      </p:sp>
      <p:sp>
        <p:nvSpPr>
          <p:cNvPr id="122891" name="Rectangle 94"/>
          <p:cNvSpPr>
            <a:spLocks noChangeArrowheads="1"/>
          </p:cNvSpPr>
          <p:nvPr/>
        </p:nvSpPr>
        <p:spPr bwMode="blackWhite">
          <a:xfrm>
            <a:off x="3413125" y="5621338"/>
            <a:ext cx="9825038" cy="167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컬럼이 가지는 정보의 종류와 저장 방식을  알려 주는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구분자</a:t>
            </a:r>
          </a:p>
        </p:txBody>
      </p:sp>
      <p:sp>
        <p:nvSpPr>
          <p:cNvPr id="122892" name="Rectangle 9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제약사항</a:t>
            </a:r>
            <a:r>
              <a:rPr lang="en-US" altLang="ko-KR" sz="17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(Constraints)</a:t>
            </a:r>
          </a:p>
        </p:txBody>
      </p:sp>
      <p:sp>
        <p:nvSpPr>
          <p:cNvPr id="122893" name="Rectangle 9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무결성을 유지하기위한 구성요소</a:t>
            </a:r>
          </a:p>
        </p:txBody>
      </p:sp>
      <p:sp>
        <p:nvSpPr>
          <p:cNvPr id="122894" name="Rectangle 113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2895" name="AutoShape 11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14" name="Rectangle 18"/>
          <p:cNvSpPr>
            <a:spLocks noChangeArrowheads="1"/>
          </p:cNvSpPr>
          <p:nvPr/>
        </p:nvSpPr>
        <p:spPr bwMode="blackWhite">
          <a:xfrm>
            <a:off x="1133475" y="1200150"/>
            <a:ext cx="12091988" cy="744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설계자</a:t>
            </a:r>
          </a:p>
        </p:txBody>
      </p:sp>
      <p:sp>
        <p:nvSpPr>
          <p:cNvPr id="123907" name="Rectangle 21"/>
          <p:cNvSpPr>
            <a:spLocks noChangeArrowheads="1"/>
          </p:cNvSpPr>
          <p:nvPr/>
        </p:nvSpPr>
        <p:spPr bwMode="blackWhite">
          <a:xfrm>
            <a:off x="1147763" y="2600325"/>
            <a:ext cx="2265362" cy="14176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설계</a:t>
            </a:r>
          </a:p>
        </p:txBody>
      </p:sp>
      <p:sp>
        <p:nvSpPr>
          <p:cNvPr id="123908" name="Rectangle 22"/>
          <p:cNvSpPr>
            <a:spLocks noChangeArrowheads="1"/>
          </p:cNvSpPr>
          <p:nvPr/>
        </p:nvSpPr>
        <p:spPr bwMode="blackWhite">
          <a:xfrm>
            <a:off x="3413125" y="2600325"/>
            <a:ext cx="9825038" cy="14176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스키마 생성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저장할 정보가 무엇인지 결정하여 데이터  구조를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설계한다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정의 및 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(column)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23909" name="Rectangle 23"/>
          <p:cNvSpPr>
            <a:spLocks noChangeArrowheads="1"/>
          </p:cNvSpPr>
          <p:nvPr/>
        </p:nvSpPr>
        <p:spPr bwMode="blackWhite">
          <a:xfrm>
            <a:off x="1147763" y="2039938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3910" name="Rectangle 24"/>
          <p:cNvSpPr>
            <a:spLocks noChangeArrowheads="1"/>
          </p:cNvSpPr>
          <p:nvPr/>
        </p:nvSpPr>
        <p:spPr bwMode="blackWhite">
          <a:xfrm>
            <a:off x="3413125" y="2039938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3911" name="Rectangle 25"/>
          <p:cNvSpPr>
            <a:spLocks noChangeArrowheads="1"/>
          </p:cNvSpPr>
          <p:nvPr/>
        </p:nvSpPr>
        <p:spPr bwMode="blackWhite">
          <a:xfrm>
            <a:off x="1147763" y="401478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구현</a:t>
            </a:r>
          </a:p>
        </p:txBody>
      </p:sp>
      <p:sp>
        <p:nvSpPr>
          <p:cNvPr id="123912" name="Rectangle 26"/>
          <p:cNvSpPr>
            <a:spLocks noChangeArrowheads="1"/>
          </p:cNvSpPr>
          <p:nvPr/>
        </p:nvSpPr>
        <p:spPr bwMode="blackWhite">
          <a:xfrm>
            <a:off x="3413125" y="401478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저장장치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생성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참조키 등의 생성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실질적으로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DDL(Data Definition Language)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 구성</a:t>
            </a:r>
          </a:p>
        </p:txBody>
      </p:sp>
      <p:sp>
        <p:nvSpPr>
          <p:cNvPr id="123913" name="Rectangle 27"/>
          <p:cNvSpPr>
            <a:spLocks noChangeArrowheads="1"/>
          </p:cNvSpPr>
          <p:nvPr/>
        </p:nvSpPr>
        <p:spPr bwMode="blackWhite">
          <a:xfrm>
            <a:off x="1147763" y="541813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데이터무결성 요구사항의 설계 및구현</a:t>
            </a:r>
          </a:p>
        </p:txBody>
      </p:sp>
      <p:sp>
        <p:nvSpPr>
          <p:cNvPr id="123914" name="Rectangle 28"/>
          <p:cNvSpPr>
            <a:spLocks noChangeArrowheads="1"/>
          </p:cNvSpPr>
          <p:nvPr/>
        </p:nvSpPr>
        <p:spPr bwMode="blackWhite">
          <a:xfrm>
            <a:off x="3413125" y="541813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데이터에 대한 무결성을 강화하는  디폴트와 규칙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구현한다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5" name="Rectangle 29"/>
          <p:cNvSpPr>
            <a:spLocks noChangeArrowheads="1"/>
          </p:cNvSpPr>
          <p:nvPr/>
        </p:nvSpPr>
        <p:spPr bwMode="blackWhite">
          <a:xfrm>
            <a:off x="1147763" y="6838950"/>
            <a:ext cx="2265362" cy="19002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데이터베이스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서버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프로그래밍</a:t>
            </a:r>
          </a:p>
        </p:txBody>
      </p:sp>
      <p:sp>
        <p:nvSpPr>
          <p:cNvPr id="123916" name="Rectangle 30"/>
          <p:cNvSpPr>
            <a:spLocks noChangeArrowheads="1"/>
          </p:cNvSpPr>
          <p:nvPr/>
        </p:nvSpPr>
        <p:spPr bwMode="blackWhite">
          <a:xfrm>
            <a:off x="3413125" y="6838950"/>
            <a:ext cx="9825038" cy="19002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관리 기능 자동화 및 서버 작업 관리를 위한  프로그램들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  Batch, script,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프로시져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외부와 통신하기위한 확장된 저장 프로시져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(extended stored procedure)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7" name="Rectangle 31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3918" name="AutoShape 3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개발자의 역활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ChangeArrowheads="1"/>
          </p:cNvSpPr>
          <p:nvPr/>
        </p:nvSpPr>
        <p:spPr bwMode="auto">
          <a:xfrm>
            <a:off x="1133475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4931" name="AutoShape 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SQL(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Structed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Query Language)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명령어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blackWhite">
          <a:xfrm>
            <a:off x="1147763" y="1831975"/>
            <a:ext cx="4879975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Query</a:t>
            </a:r>
          </a:p>
        </p:txBody>
      </p:sp>
      <p:sp>
        <p:nvSpPr>
          <p:cNvPr id="124933" name="Rectangle 6"/>
          <p:cNvSpPr>
            <a:spLocks noChangeArrowheads="1"/>
          </p:cNvSpPr>
          <p:nvPr/>
        </p:nvSpPr>
        <p:spPr bwMode="blackWhite">
          <a:xfrm>
            <a:off x="6026150" y="1831975"/>
            <a:ext cx="7210425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SELECT,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조회문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blackWhite">
          <a:xfrm>
            <a:off x="1147763" y="1262063"/>
            <a:ext cx="487997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blackWhite">
          <a:xfrm>
            <a:off x="6026150" y="1262063"/>
            <a:ext cx="721042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4936" name="Rectangle 31"/>
          <p:cNvSpPr>
            <a:spLocks noChangeArrowheads="1"/>
          </p:cNvSpPr>
          <p:nvPr/>
        </p:nvSpPr>
        <p:spPr bwMode="blackWhite">
          <a:xfrm>
            <a:off x="1147763" y="2397125"/>
            <a:ext cx="4879975" cy="19827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DML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manipulation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7" name="Rectangle 32"/>
          <p:cNvSpPr>
            <a:spLocks noChangeArrowheads="1"/>
          </p:cNvSpPr>
          <p:nvPr/>
        </p:nvSpPr>
        <p:spPr bwMode="blackWhite">
          <a:xfrm>
            <a:off x="6026150" y="2397125"/>
            <a:ext cx="7210425" cy="19827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UPDATE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8" name="Rectangle 33"/>
          <p:cNvSpPr>
            <a:spLocks noChangeArrowheads="1"/>
          </p:cNvSpPr>
          <p:nvPr/>
        </p:nvSpPr>
        <p:spPr bwMode="blackWhite">
          <a:xfrm>
            <a:off x="1147763" y="4378325"/>
            <a:ext cx="4879975" cy="1501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DDL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definition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9" name="Rectangle 34"/>
          <p:cNvSpPr>
            <a:spLocks noChangeArrowheads="1"/>
          </p:cNvSpPr>
          <p:nvPr/>
        </p:nvSpPr>
        <p:spPr bwMode="blackWhite">
          <a:xfrm>
            <a:off x="6026150" y="4378325"/>
            <a:ext cx="7210425" cy="1501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CREATE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ALTER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DROP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</p:txBody>
      </p:sp>
      <p:sp>
        <p:nvSpPr>
          <p:cNvPr id="124940" name="Rectangle 35"/>
          <p:cNvSpPr>
            <a:spLocks noChangeArrowheads="1"/>
          </p:cNvSpPr>
          <p:nvPr/>
        </p:nvSpPr>
        <p:spPr bwMode="blackWhite">
          <a:xfrm>
            <a:off x="1147763" y="5880100"/>
            <a:ext cx="4879975" cy="1563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DCL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control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41" name="Rectangle 36"/>
          <p:cNvSpPr>
            <a:spLocks noChangeArrowheads="1"/>
          </p:cNvSpPr>
          <p:nvPr/>
        </p:nvSpPr>
        <p:spPr bwMode="blackWhite">
          <a:xfrm>
            <a:off x="6026150" y="5880100"/>
            <a:ext cx="7210425" cy="15636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GRANT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REVOKE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COMMIT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AutoShape 3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graphicFrame>
        <p:nvGraphicFramePr>
          <p:cNvPr id="1330266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76355"/>
              </p:ext>
            </p:extLst>
          </p:nvPr>
        </p:nvGraphicFramePr>
        <p:xfrm>
          <a:off x="1128713" y="1317625"/>
          <a:ext cx="12038428" cy="4443089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8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관리대상의 구체적 내용</a:t>
                      </a:r>
                      <a:b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</a:b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데이터 타입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제약조건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Column, Field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Identifier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대표하는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Primary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Tuple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여러 개의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집합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Row, Record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Relation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관계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Foreign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0264" name="Group 88"/>
          <p:cNvGraphicFramePr>
            <a:graphicFrameLocks noGrp="1"/>
          </p:cNvGraphicFramePr>
          <p:nvPr/>
        </p:nvGraphicFramePr>
        <p:xfrm>
          <a:off x="1128713" y="6196013"/>
          <a:ext cx="12038428" cy="3358134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사용하기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ANSI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채택한 표준언어로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DB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서버와 통신하기 위한 명령언어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 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운영하기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사에서 제공하는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interface tool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비즈니스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로직을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처리할 수 있도록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확장한 절차적 언어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(Procedural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3291283" y="1500486"/>
            <a:ext cx="648072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3456484" y="2448347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456484" y="3600475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5" name="직선 연결선 4"/>
          <p:cNvCxnSpPr>
            <a:stCxn id="7" idx="3"/>
            <a:endCxn id="7" idx="5"/>
          </p:cNvCxnSpPr>
          <p:nvPr/>
        </p:nvCxnSpPr>
        <p:spPr bwMode="auto">
          <a:xfrm>
            <a:off x="3527199" y="3969251"/>
            <a:ext cx="34144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다이아몬드 5"/>
          <p:cNvSpPr/>
          <p:nvPr/>
        </p:nvSpPr>
        <p:spPr bwMode="auto">
          <a:xfrm>
            <a:off x="3385769" y="5082336"/>
            <a:ext cx="482871" cy="50405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9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</a:t>
            </a:r>
          </a:p>
        </p:txBody>
      </p:sp>
      <p:graphicFrame>
        <p:nvGraphicFramePr>
          <p:cNvPr id="1319070" name="Group 158"/>
          <p:cNvGraphicFramePr>
            <a:graphicFrameLocks noGrp="1"/>
          </p:cNvGraphicFramePr>
          <p:nvPr/>
        </p:nvGraphicFramePr>
        <p:xfrm>
          <a:off x="1128713" y="1317625"/>
          <a:ext cx="12038427" cy="8402538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*A[PPEND]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마지막 문장 뒤에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붙인다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*C[HANGE] /old/new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old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new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바꾼다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CL[EAR] BUFF[ER]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모두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*DEL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 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들어간다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전체를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 (cont.)</a:t>
            </a:r>
          </a:p>
        </p:txBody>
      </p:sp>
      <p:graphicFrame>
        <p:nvGraphicFramePr>
          <p:cNvPr id="1321053" name="Group 93"/>
          <p:cNvGraphicFramePr>
            <a:graphicFrameLocks noGrp="1"/>
          </p:cNvGraphicFramePr>
          <p:nvPr/>
        </p:nvGraphicFramePr>
        <p:xfrm>
          <a:off x="1128713" y="1317625"/>
          <a:ext cx="12038427" cy="5838444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R[UN] or /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SQL, PL/SQL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문장을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display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Editing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상태로 해준다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바뀐다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5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0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들어간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2698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표시된 명령어는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번호를 먼저 수행한 후 실행해야 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File Commands</a:t>
            </a:r>
          </a:p>
        </p:txBody>
      </p:sp>
      <p:graphicFrame>
        <p:nvGraphicFramePr>
          <p:cNvPr id="1322072" name="Group 88"/>
          <p:cNvGraphicFramePr>
            <a:graphicFrameLocks noGrp="1"/>
          </p:cNvGraphicFramePr>
          <p:nvPr/>
        </p:nvGraphicFramePr>
        <p:xfrm>
          <a:off x="1128713" y="1317625"/>
          <a:ext cx="12038427" cy="8238890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SAVE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GET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불러온다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실행하라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@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filename과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같다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retrieve data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filename.lst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OFF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끝내라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종료한다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Variable</a:t>
            </a:r>
          </a:p>
        </p:txBody>
      </p:sp>
      <p:graphicFrame>
        <p:nvGraphicFramePr>
          <p:cNvPr id="1463420" name="Group 124"/>
          <p:cNvGraphicFramePr>
            <a:graphicFrameLocks noGrp="1"/>
          </p:cNvGraphicFramePr>
          <p:nvPr/>
        </p:nvGraphicFramePr>
        <p:xfrm>
          <a:off x="1128713" y="1317625"/>
          <a:ext cx="12038427" cy="8748223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일시적인 사용을 위한 변수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세션내에서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하기 전까지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선언된 사항을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variable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변수의 상태를 보여주건 설정할 수 있다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0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UNDEFINDE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variable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지정한 변수를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68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 variable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b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             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[ HIDE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char, number, date </a:t>
                      </a:r>
                      <a:r>
                        <a:rPr kumimoji="1" lang="ko-KR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데이타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타입 중 하나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형식에 맞는 출력 형태 지정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입력 받기 위한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문자열을 보여줌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HIDE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입력하는 값이 화면에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숨겨짐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464323" name="Rectangle 3"/>
          <p:cNvSpPr>
            <a:spLocks noChangeArrowheads="1"/>
          </p:cNvSpPr>
          <p:nvPr/>
        </p:nvSpPr>
        <p:spPr bwMode="blackWhite">
          <a:xfrm>
            <a:off x="1133475" y="4038600"/>
            <a:ext cx="12091988" cy="4876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계정 생성 구문</a:t>
            </a:r>
          </a:p>
          <a:p>
            <a:pPr defTabSz="282575">
              <a:lnSpc>
                <a:spcPct val="110000"/>
              </a:lnSpc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CREATE USER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사용자명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IDENTIFIED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BY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패스워드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/>
            </a:r>
            <a:br>
              <a:rPr lang="ko-KR" altLang="en-US" sz="240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DEFAULT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TEMPORARY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QUOTA {integer [K|M] | UNLIMITIED} ON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ACCOUNT {LOCK | UNLOCK}]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PROFILE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프로파일명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464324" name="Rectangle 4"/>
          <p:cNvSpPr>
            <a:spLocks noChangeArrowheads="1"/>
          </p:cNvSpPr>
          <p:nvPr/>
        </p:nvSpPr>
        <p:spPr bwMode="blackWhite">
          <a:xfrm>
            <a:off x="1133475" y="1312863"/>
            <a:ext cx="12091988" cy="2387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현재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에서 작업하기 위해 사용자를 등록하도록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사용자를 만들려면 사용자를 먼저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를 생성하기 위해서는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생성 권한이 있는 사용자로 접속해야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328132" name="Rectangle 4"/>
          <p:cNvSpPr>
            <a:spLocks noChangeArrowheads="1"/>
          </p:cNvSpPr>
          <p:nvPr/>
        </p:nvSpPr>
        <p:spPr bwMode="blackWhite">
          <a:xfrm>
            <a:off x="1133475" y="2452688"/>
            <a:ext cx="12091988" cy="5670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본인의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컴퓨터명에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맞게 계정생성</a:t>
            </a:r>
          </a:p>
          <a:p>
            <a:pPr defTabSz="282575">
              <a:defRPr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CREATE USER pc99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        IDENTIFIED BY 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GRANT  connect, resource TO pc99;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CONNECT pc99/java;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SELECT * FROM tab;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28133" name="Rectangle 5"/>
          <p:cNvSpPr>
            <a:spLocks noChangeArrowheads="1"/>
          </p:cNvSpPr>
          <p:nvPr/>
        </p:nvSpPr>
        <p:spPr bwMode="blackWhite">
          <a:xfrm>
            <a:off x="1133475" y="1312863"/>
            <a:ext cx="12091988" cy="912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생성 및 권한에 대한 상세 내용은 다음에 다루도록 하겠다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2"/>
          <p:cNvGrpSpPr>
            <a:grpSpLocks/>
          </p:cNvGrpSpPr>
          <p:nvPr/>
        </p:nvGrpSpPr>
        <p:grpSpPr bwMode="auto">
          <a:xfrm>
            <a:off x="8443913" y="6356350"/>
            <a:ext cx="2717800" cy="3475038"/>
            <a:chOff x="3216" y="2496"/>
            <a:chExt cx="1248" cy="1500"/>
          </a:xfrm>
        </p:grpSpPr>
        <p:sp>
          <p:nvSpPr>
            <p:cNvPr id="1047" name="AutoShape 3"/>
            <p:cNvSpPr>
              <a:spLocks noChangeArrowheads="1"/>
            </p:cNvSpPr>
            <p:nvPr/>
          </p:nvSpPr>
          <p:spPr bwMode="auto">
            <a:xfrm>
              <a:off x="3216" y="2496"/>
              <a:ext cx="1248" cy="1488"/>
            </a:xfrm>
            <a:prstGeom prst="can">
              <a:avLst>
                <a:gd name="adj" fmla="val 29808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4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8" name="Rectangle 4"/>
            <p:cNvSpPr>
              <a:spLocks noChangeArrowheads="1"/>
            </p:cNvSpPr>
            <p:nvPr/>
          </p:nvSpPr>
          <p:spPr bwMode="auto">
            <a:xfrm>
              <a:off x="3590" y="2880"/>
              <a:ext cx="509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주소</a:t>
              </a:r>
            </a:p>
            <a:p>
              <a:r>
                <a:rPr lang="ko-KR" altLang="en-US" b="0">
                  <a:latin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</a:rPr>
                <a:t>성적</a:t>
              </a:r>
            </a:p>
          </p:txBody>
        </p:sp>
        <p:sp>
          <p:nvSpPr>
            <p:cNvPr id="1049" name="Text Box 5"/>
            <p:cNvSpPr txBox="1">
              <a:spLocks noChangeArrowheads="1"/>
            </p:cNvSpPr>
            <p:nvPr/>
          </p:nvSpPr>
          <p:spPr bwMode="auto">
            <a:xfrm>
              <a:off x="3544" y="2592"/>
              <a:ext cx="535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HY중고딕" pitchFamily="18" charset="-127"/>
                </a:rPr>
                <a:t>등록 파일</a:t>
              </a:r>
            </a:p>
          </p:txBody>
        </p:sp>
      </p:grp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1079500" y="2243138"/>
            <a:ext cx="12242800" cy="7015162"/>
            <a:chOff x="432" y="1034"/>
            <a:chExt cx="4848" cy="2772"/>
          </a:xfrm>
        </p:grpSpPr>
        <p:grpSp>
          <p:nvGrpSpPr>
            <p:cNvPr id="1032" name="Group 7"/>
            <p:cNvGrpSpPr>
              <a:grpSpLocks/>
            </p:cNvGrpSpPr>
            <p:nvPr/>
          </p:nvGrpSpPr>
          <p:grpSpPr bwMode="auto">
            <a:xfrm>
              <a:off x="3377" y="1034"/>
              <a:ext cx="1087" cy="1423"/>
              <a:chOff x="3216" y="720"/>
              <a:chExt cx="1248" cy="1536"/>
            </a:xfrm>
          </p:grpSpPr>
          <p:sp>
            <p:nvSpPr>
              <p:cNvPr id="1044" name="AutoShape 8"/>
              <p:cNvSpPr>
                <a:spLocks noChangeArrowheads="1"/>
              </p:cNvSpPr>
              <p:nvPr/>
            </p:nvSpPr>
            <p:spPr bwMode="auto">
              <a:xfrm>
                <a:off x="3216" y="720"/>
                <a:ext cx="1248" cy="1536"/>
              </a:xfrm>
              <a:prstGeom prst="can">
                <a:avLst>
                  <a:gd name="adj" fmla="val 30769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045" name="Rectangle 9"/>
              <p:cNvSpPr>
                <a:spLocks noChangeArrowheads="1"/>
              </p:cNvSpPr>
              <p:nvPr/>
            </p:nvSpPr>
            <p:spPr bwMode="auto">
              <a:xfrm>
                <a:off x="3590" y="1152"/>
                <a:ext cx="504" cy="1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학번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이름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학과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전화번호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우편번호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주소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지도교수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생년월일</a:t>
                </a:r>
              </a:p>
            </p:txBody>
          </p:sp>
          <p:sp>
            <p:nvSpPr>
              <p:cNvPr id="1046" name="Text Box 10"/>
              <p:cNvSpPr txBox="1">
                <a:spLocks noChangeArrowheads="1"/>
              </p:cNvSpPr>
              <p:nvPr/>
            </p:nvSpPr>
            <p:spPr bwMode="auto">
              <a:xfrm>
                <a:off x="3544" y="816"/>
                <a:ext cx="529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>
                    <a:latin typeface="HY중고딕" pitchFamily="18" charset="-127"/>
                    <a:ea typeface="HY중고딕" pitchFamily="18" charset="-127"/>
                  </a:rPr>
                  <a:t>학생 파일</a:t>
                </a:r>
              </a:p>
            </p:txBody>
          </p:sp>
        </p:grpSp>
        <p:sp>
          <p:nvSpPr>
            <p:cNvPr id="1033" name="Rectangle 11"/>
            <p:cNvSpPr>
              <a:spLocks noChangeArrowheads="1"/>
            </p:cNvSpPr>
            <p:nvPr/>
          </p:nvSpPr>
          <p:spPr bwMode="auto">
            <a:xfrm>
              <a:off x="1655" y="1390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1034" name="Rectangle 12"/>
            <p:cNvSpPr>
              <a:spLocks noChangeArrowheads="1"/>
            </p:cNvSpPr>
            <p:nvPr/>
          </p:nvSpPr>
          <p:spPr bwMode="auto">
            <a:xfrm>
              <a:off x="1655" y="2985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1026" name="Object 13"/>
            <p:cNvGraphicFramePr>
              <a:graphicFrameLocks noChangeAspect="1"/>
            </p:cNvGraphicFramePr>
            <p:nvPr/>
          </p:nvGraphicFramePr>
          <p:xfrm>
            <a:off x="454" y="1412"/>
            <a:ext cx="545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" y="1412"/>
                          <a:ext cx="545" cy="6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14"/>
            <p:cNvGraphicFramePr>
              <a:graphicFrameLocks noChangeAspect="1"/>
            </p:cNvGraphicFramePr>
            <p:nvPr/>
          </p:nvGraphicFramePr>
          <p:xfrm>
            <a:off x="432" y="3142"/>
            <a:ext cx="58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142"/>
                          <a:ext cx="589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5" name="AutoShape 15"/>
            <p:cNvCxnSpPr>
              <a:cxnSpLocks noChangeShapeType="1"/>
              <a:endCxn id="1033" idx="1"/>
            </p:cNvCxnSpPr>
            <p:nvPr/>
          </p:nvCxnSpPr>
          <p:spPr bwMode="auto">
            <a:xfrm>
              <a:off x="999" y="1745"/>
              <a:ext cx="656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6" name="AutoShape 16"/>
            <p:cNvCxnSpPr>
              <a:cxnSpLocks noChangeShapeType="1"/>
              <a:stCxn id="1033" idx="3"/>
              <a:endCxn id="1044" idx="2"/>
            </p:cNvCxnSpPr>
            <p:nvPr/>
          </p:nvCxnSpPr>
          <p:spPr bwMode="auto">
            <a:xfrm>
              <a:off x="2607" y="1746"/>
              <a:ext cx="77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7" name="AutoShape 17"/>
            <p:cNvCxnSpPr>
              <a:cxnSpLocks noChangeShapeType="1"/>
              <a:endCxn id="1034" idx="1"/>
            </p:cNvCxnSpPr>
            <p:nvPr/>
          </p:nvCxnSpPr>
          <p:spPr bwMode="auto">
            <a:xfrm>
              <a:off x="1021" y="3340"/>
              <a:ext cx="63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8" name="AutoShape 18"/>
            <p:cNvCxnSpPr>
              <a:cxnSpLocks noChangeShapeType="1"/>
              <a:stCxn id="1034" idx="3"/>
              <a:endCxn id="1047" idx="2"/>
            </p:cNvCxnSpPr>
            <p:nvPr/>
          </p:nvCxnSpPr>
          <p:spPr bwMode="auto">
            <a:xfrm flipV="1">
              <a:off x="2607" y="3340"/>
              <a:ext cx="741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039" name="Rectangle 19"/>
            <p:cNvSpPr>
              <a:spLocks noChangeArrowheads="1"/>
            </p:cNvSpPr>
            <p:nvPr/>
          </p:nvSpPr>
          <p:spPr bwMode="auto">
            <a:xfrm>
              <a:off x="3694" y="3272"/>
              <a:ext cx="453" cy="534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0" name="Rectangle 20"/>
            <p:cNvSpPr>
              <a:spLocks noChangeArrowheads="1"/>
            </p:cNvSpPr>
            <p:nvPr/>
          </p:nvSpPr>
          <p:spPr bwMode="auto">
            <a:xfrm>
              <a:off x="3694" y="1599"/>
              <a:ext cx="453" cy="60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1" name="Rectangle 21"/>
            <p:cNvSpPr>
              <a:spLocks noChangeArrowheads="1"/>
            </p:cNvSpPr>
            <p:nvPr/>
          </p:nvSpPr>
          <p:spPr bwMode="auto">
            <a:xfrm>
              <a:off x="4827" y="2357"/>
              <a:ext cx="453" cy="44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중복</a:t>
              </a:r>
            </a:p>
          </p:txBody>
        </p:sp>
        <p:cxnSp>
          <p:nvCxnSpPr>
            <p:cNvPr id="1042" name="AutoShape 22"/>
            <p:cNvCxnSpPr>
              <a:cxnSpLocks noChangeShapeType="1"/>
              <a:stCxn id="1040" idx="3"/>
              <a:endCxn id="1041" idx="1"/>
            </p:cNvCxnSpPr>
            <p:nvPr/>
          </p:nvCxnSpPr>
          <p:spPr bwMode="auto">
            <a:xfrm>
              <a:off x="4147" y="1902"/>
              <a:ext cx="680" cy="67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23"/>
            <p:cNvCxnSpPr>
              <a:cxnSpLocks noChangeShapeType="1"/>
              <a:stCxn id="1039" idx="3"/>
              <a:endCxn id="1041" idx="1"/>
            </p:cNvCxnSpPr>
            <p:nvPr/>
          </p:nvCxnSpPr>
          <p:spPr bwMode="auto">
            <a:xfrm flipV="1">
              <a:off x="4147" y="2579"/>
              <a:ext cx="680" cy="9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30" name="Rectangle 2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3513" name="Rectangle 2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분류</a:t>
            </a:r>
          </a:p>
        </p:txBody>
      </p:sp>
      <p:graphicFrame>
        <p:nvGraphicFramePr>
          <p:cNvPr id="644218" name="Group 3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54411"/>
              </p:ext>
            </p:extLst>
          </p:nvPr>
        </p:nvGraphicFramePr>
        <p:xfrm>
          <a:off x="1149350" y="1430338"/>
          <a:ext cx="11807630" cy="8628288"/>
        </p:xfrm>
        <a:graphic>
          <a:graphicData uri="http://schemas.openxmlformats.org/drawingml/2006/table">
            <a:tbl>
              <a:tblPr/>
              <a:tblGrid>
                <a:gridCol w="3535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설명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VARCHAR2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 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4000bytes)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CHAR 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고정길이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2000bytes)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NUMBER [(p [,s])]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 데이터를 저장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p-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s-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소수점이하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130 ~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126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범위까지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p=1~ 38, s=-84 ~ 127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데이터형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(BC 4712-01-01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AD 9999-12-31)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TIMESTAMP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확장형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1/1000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초까지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LONG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가변길이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(1 - 2G), 8i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NCHAR, NVARCAR2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문자로 저장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(N=National)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CLOB/BLOB/NCLOB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대용량 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( 1 - 4Gb) </a:t>
                      </a:r>
                      <a:b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(4Gb - 1) * (database block size)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blackWhite">
          <a:xfrm>
            <a:off x="1147763" y="2039938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blackWhite">
          <a:xfrm>
            <a:off x="4170363" y="2039938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</a:p>
        </p:txBody>
      </p:sp>
      <p:sp>
        <p:nvSpPr>
          <p:cNvPr id="399391" name="Rectangle 31"/>
          <p:cNvSpPr>
            <a:spLocks noChangeArrowheads="1"/>
          </p:cNvSpPr>
          <p:nvPr/>
        </p:nvSpPr>
        <p:spPr bwMode="blackWhite">
          <a:xfrm>
            <a:off x="1133475" y="1282700"/>
            <a:ext cx="12091988" cy="63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행과 열로 구성된 개체들을 표현하기 위한 데이터베이스 개체</a:t>
            </a:r>
          </a:p>
        </p:txBody>
      </p:sp>
      <p:sp>
        <p:nvSpPr>
          <p:cNvPr id="134150" name="Rectangle 32"/>
          <p:cNvSpPr>
            <a:spLocks noChangeArrowheads="1"/>
          </p:cNvSpPr>
          <p:nvPr/>
        </p:nvSpPr>
        <p:spPr bwMode="blackWhite">
          <a:xfrm>
            <a:off x="1147763" y="2600325"/>
            <a:ext cx="3022600" cy="1960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특징</a:t>
            </a:r>
          </a:p>
        </p:txBody>
      </p:sp>
      <p:sp>
        <p:nvSpPr>
          <p:cNvPr id="134151" name="Rectangle 33"/>
          <p:cNvSpPr>
            <a:spLocks noChangeArrowheads="1"/>
          </p:cNvSpPr>
          <p:nvPr/>
        </p:nvSpPr>
        <p:spPr bwMode="blackWhite">
          <a:xfrm>
            <a:off x="4170363" y="2600325"/>
            <a:ext cx="9067800" cy="1960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개체를 구분하는 고유 이름을 가진다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(row, record)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와 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(column, field)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들로 구성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행과 열을 순서를 가지지 않는다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하나의 행은 하나의 테이블에 속한다</a:t>
            </a:r>
          </a:p>
        </p:txBody>
      </p:sp>
      <p:sp>
        <p:nvSpPr>
          <p:cNvPr id="134152" name="Rectangle 34"/>
          <p:cNvSpPr>
            <a:spLocks noChangeArrowheads="1"/>
          </p:cNvSpPr>
          <p:nvPr/>
        </p:nvSpPr>
        <p:spPr bwMode="blackWhite">
          <a:xfrm>
            <a:off x="1147763" y="4560888"/>
            <a:ext cx="3022600" cy="25193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 사항</a:t>
            </a:r>
          </a:p>
        </p:txBody>
      </p:sp>
      <p:sp>
        <p:nvSpPr>
          <p:cNvPr id="134153" name="Rectangle 35"/>
          <p:cNvSpPr>
            <a:spLocks noChangeArrowheads="1"/>
          </p:cNvSpPr>
          <p:nvPr/>
        </p:nvSpPr>
        <p:spPr bwMode="blackWhite">
          <a:xfrm>
            <a:off x="4170363" y="4560888"/>
            <a:ext cx="9067800" cy="25193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데이터베이스 내에서의 테이블 이름은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내에서의 컬럼 이름들은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 열들을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같은 열을 두번 나타낼 수는 없다</a:t>
            </a:r>
          </a:p>
        </p:txBody>
      </p:sp>
      <p:sp>
        <p:nvSpPr>
          <p:cNvPr id="134154" name="Rectangle 43"/>
          <p:cNvSpPr>
            <a:spLocks noChangeArrowheads="1"/>
          </p:cNvSpPr>
          <p:nvPr/>
        </p:nvSpPr>
        <p:spPr bwMode="blackWhite">
          <a:xfrm>
            <a:off x="1163638" y="7232650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4155" name="Rectangle 44"/>
          <p:cNvSpPr>
            <a:spLocks noChangeArrowheads="1"/>
          </p:cNvSpPr>
          <p:nvPr/>
        </p:nvSpPr>
        <p:spPr bwMode="blackWhite">
          <a:xfrm>
            <a:off x="1149350" y="7921625"/>
            <a:ext cx="30241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56" name="Rectangle 45"/>
          <p:cNvSpPr>
            <a:spLocks noChangeArrowheads="1"/>
          </p:cNvSpPr>
          <p:nvPr/>
        </p:nvSpPr>
        <p:spPr bwMode="blackWhite">
          <a:xfrm>
            <a:off x="4173538" y="79216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57" name="Rectangle 46"/>
          <p:cNvSpPr>
            <a:spLocks noChangeArrowheads="1"/>
          </p:cNvSpPr>
          <p:nvPr/>
        </p:nvSpPr>
        <p:spPr bwMode="blackWhite">
          <a:xfrm>
            <a:off x="1147763" y="8478838"/>
            <a:ext cx="3022600" cy="14620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지정항목</a:t>
            </a:r>
          </a:p>
        </p:txBody>
      </p:sp>
      <p:sp>
        <p:nvSpPr>
          <p:cNvPr id="134158" name="Rectangle 47"/>
          <p:cNvSpPr>
            <a:spLocks noChangeArrowheads="1"/>
          </p:cNvSpPr>
          <p:nvPr/>
        </p:nvSpPr>
        <p:spPr bwMode="blackWhite">
          <a:xfrm>
            <a:off x="4170363" y="8478838"/>
            <a:ext cx="9067800" cy="14620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이름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컬럼들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컬럼이름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자료형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제약사항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 및 참조키의 설정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blackWhite">
          <a:xfrm>
            <a:off x="1147763" y="12652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blackWhite">
          <a:xfrm>
            <a:off x="4170363" y="12652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5172" name="Rectangle 10"/>
          <p:cNvSpPr>
            <a:spLocks noChangeArrowheads="1"/>
          </p:cNvSpPr>
          <p:nvPr/>
        </p:nvSpPr>
        <p:spPr bwMode="blackWhite">
          <a:xfrm>
            <a:off x="1147763" y="1820863"/>
            <a:ext cx="3022600" cy="5794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 자료형 결정</a:t>
            </a:r>
          </a:p>
        </p:txBody>
      </p:sp>
      <p:sp>
        <p:nvSpPr>
          <p:cNvPr id="135173" name="Rectangle 11"/>
          <p:cNvSpPr>
            <a:spLocks noChangeArrowheads="1"/>
          </p:cNvSpPr>
          <p:nvPr/>
        </p:nvSpPr>
        <p:spPr bwMode="blackWhite">
          <a:xfrm>
            <a:off x="4170363" y="1820863"/>
            <a:ext cx="9067800" cy="5794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시스템 자료형 또는 사용자 정의 자료형을 사용 가능</a:t>
            </a:r>
          </a:p>
        </p:txBody>
      </p:sp>
      <p:sp>
        <p:nvSpPr>
          <p:cNvPr id="135174" name="Rectangle 12"/>
          <p:cNvSpPr>
            <a:spLocks noChangeArrowheads="1"/>
          </p:cNvSpPr>
          <p:nvPr/>
        </p:nvSpPr>
        <p:spPr bwMode="blackWhite">
          <a:xfrm>
            <a:off x="1147763" y="2400300"/>
            <a:ext cx="3022600" cy="36004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컬럼의 제약</a:t>
            </a:r>
          </a:p>
        </p:txBody>
      </p:sp>
      <p:sp>
        <p:nvSpPr>
          <p:cNvPr id="135175" name="Rectangle 13"/>
          <p:cNvSpPr>
            <a:spLocks noChangeArrowheads="1"/>
          </p:cNvSpPr>
          <p:nvPr/>
        </p:nvSpPr>
        <p:spPr bwMode="blackWhite">
          <a:xfrm>
            <a:off x="4170363" y="2400300"/>
            <a:ext cx="9067800" cy="3600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NOT NULL (NN)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해당 컬럼에 반드시 값을 입력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DUPLICATES(ND)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내에서 해당 컬럼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의 모든 값들이 달라야 함을 의미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기본 키 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(primary key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유일색인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index)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CHANGES(NC)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당 컬럼의 값이 변경될 수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          없음을  의미</a:t>
            </a:r>
          </a:p>
        </p:txBody>
      </p:sp>
      <p:sp>
        <p:nvSpPr>
          <p:cNvPr id="135176" name="Rectangle 19"/>
          <p:cNvSpPr>
            <a:spLocks noChangeArrowheads="1"/>
          </p:cNvSpPr>
          <p:nvPr/>
        </p:nvSpPr>
        <p:spPr bwMode="blackWhite">
          <a:xfrm>
            <a:off x="1147763" y="6000750"/>
            <a:ext cx="3022600" cy="22796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기본 키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Key</a:t>
            </a:r>
          </a:p>
        </p:txBody>
      </p:sp>
      <p:sp>
        <p:nvSpPr>
          <p:cNvPr id="135177" name="Rectangle 20"/>
          <p:cNvSpPr>
            <a:spLocks noChangeArrowheads="1"/>
          </p:cNvSpPr>
          <p:nvPr/>
        </p:nvSpPr>
        <p:spPr bwMode="blackWhite">
          <a:xfrm>
            <a:off x="4170363" y="6000750"/>
            <a:ext cx="9067800" cy="22796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테이블의 각 행이 유일함을 보장함으로써 개체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무결성을 유지하는 하나의 컬럼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기본 키를 가져야 한다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단 하나의 기본 키를 가질수 있다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이나 중복을 허용하지 않아야 한다</a:t>
            </a:r>
          </a:p>
        </p:txBody>
      </p:sp>
      <p:sp>
        <p:nvSpPr>
          <p:cNvPr id="135178" name="Rectangle 33"/>
          <p:cNvSpPr>
            <a:spLocks noChangeArrowheads="1"/>
          </p:cNvSpPr>
          <p:nvPr/>
        </p:nvSpPr>
        <p:spPr bwMode="blackWhite">
          <a:xfrm>
            <a:off x="116363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5179" name="Rectangle 34"/>
          <p:cNvSpPr>
            <a:spLocks noChangeArrowheads="1"/>
          </p:cNvSpPr>
          <p:nvPr/>
        </p:nvSpPr>
        <p:spPr bwMode="blackWhite">
          <a:xfrm>
            <a:off x="1147763" y="8278813"/>
            <a:ext cx="3022600" cy="2043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참조 키</a:t>
            </a:r>
          </a:p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</a:p>
        </p:txBody>
      </p:sp>
      <p:sp>
        <p:nvSpPr>
          <p:cNvPr id="135180" name="Rectangle 35"/>
          <p:cNvSpPr>
            <a:spLocks noChangeArrowheads="1"/>
          </p:cNvSpPr>
          <p:nvPr/>
        </p:nvSpPr>
        <p:spPr bwMode="blackWhite">
          <a:xfrm>
            <a:off x="4170363" y="8278813"/>
            <a:ext cx="9067800" cy="2043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다른 테이블의 기본 키를 참조하는 하나의 컬럼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두 테이블을 연결시킨다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참조 무결성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(referential integrity)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의 강화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val 13"/>
          <p:cNvSpPr>
            <a:spLocks noChangeArrowheads="1"/>
          </p:cNvSpPr>
          <p:nvPr/>
        </p:nvSpPr>
        <p:spPr bwMode="auto">
          <a:xfrm>
            <a:off x="479425" y="525463"/>
            <a:ext cx="6242050" cy="544512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6195" name="Rectangle 14"/>
          <p:cNvSpPr>
            <a:spLocks noChangeArrowheads="1"/>
          </p:cNvSpPr>
          <p:nvPr/>
        </p:nvSpPr>
        <p:spPr bwMode="auto">
          <a:xfrm>
            <a:off x="1138238" y="387350"/>
            <a:ext cx="22812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1.3 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유형</a:t>
            </a:r>
          </a:p>
        </p:txBody>
      </p:sp>
      <p:sp>
        <p:nvSpPr>
          <p:cNvPr id="136196" name="Rectangle 15"/>
          <p:cNvSpPr>
            <a:spLocks noChangeArrowheads="1"/>
          </p:cNvSpPr>
          <p:nvPr/>
        </p:nvSpPr>
        <p:spPr bwMode="blackWhite">
          <a:xfrm>
            <a:off x="1147763" y="120015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6197" name="Rectangle 16"/>
          <p:cNvSpPr>
            <a:spLocks noChangeArrowheads="1"/>
          </p:cNvSpPr>
          <p:nvPr/>
        </p:nvSpPr>
        <p:spPr bwMode="blackWhite">
          <a:xfrm>
            <a:off x="4170363" y="120015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6198" name="Rectangle 17"/>
          <p:cNvSpPr>
            <a:spLocks noChangeArrowheads="1"/>
          </p:cNvSpPr>
          <p:nvPr/>
        </p:nvSpPr>
        <p:spPr bwMode="blackWhite">
          <a:xfrm>
            <a:off x="1147763" y="1760538"/>
            <a:ext cx="3022600" cy="1600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정의문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(DDL)</a:t>
            </a:r>
          </a:p>
        </p:txBody>
      </p:sp>
      <p:sp>
        <p:nvSpPr>
          <p:cNvPr id="136199" name="Rectangle 18"/>
          <p:cNvSpPr>
            <a:spLocks noChangeArrowheads="1"/>
          </p:cNvSpPr>
          <p:nvPr/>
        </p:nvSpPr>
        <p:spPr bwMode="blackWhite">
          <a:xfrm>
            <a:off x="4170363" y="1760538"/>
            <a:ext cx="9067800" cy="1600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데이터베이스를 생성하거나 구조를 수정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하기 위하여 사용되는 언어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Definition Language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라고도 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sp>
        <p:nvSpPr>
          <p:cNvPr id="136200" name="Rectangle 19"/>
          <p:cNvSpPr>
            <a:spLocks noChangeArrowheads="1"/>
          </p:cNvSpPr>
          <p:nvPr/>
        </p:nvSpPr>
        <p:spPr bwMode="blackWhite">
          <a:xfrm>
            <a:off x="1147763" y="3360738"/>
            <a:ext cx="3022600" cy="28797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조작문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(DML)</a:t>
            </a:r>
          </a:p>
        </p:txBody>
      </p:sp>
      <p:sp>
        <p:nvSpPr>
          <p:cNvPr id="136201" name="Rectangle 20"/>
          <p:cNvSpPr>
            <a:spLocks noChangeArrowheads="1"/>
          </p:cNvSpPr>
          <p:nvPr/>
        </p:nvSpPr>
        <p:spPr bwMode="blackWhite">
          <a:xfrm>
            <a:off x="4170363" y="3360738"/>
            <a:ext cx="9067800" cy="287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데이터베이스에 저장되어있는 정보를  처리하고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조작하기 위하여 사용자와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사이에서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인터페이스 역할을 수행한다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(Data Manipulation Language)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OPEN, CLOSE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조작문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blackWhite">
          <a:xfrm>
            <a:off x="1133475" y="1920875"/>
            <a:ext cx="12091988" cy="6480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[,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2])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1133475" y="171291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0" name="AutoShape 4"/>
          <p:cNvSpPr>
            <a:spLocks noChangeArrowheads="1"/>
          </p:cNvSpPr>
          <p:nvPr/>
        </p:nvSpPr>
        <p:spPr bwMode="auto">
          <a:xfrm>
            <a:off x="1133475" y="12319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  <p:sp>
        <p:nvSpPr>
          <p:cNvPr id="137221" name="Oval 13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2" name="Rectangle 14"/>
          <p:cNvSpPr>
            <a:spLocks noChangeArrowheads="1"/>
          </p:cNvSpPr>
          <p:nvPr/>
        </p:nvSpPr>
        <p:spPr bwMode="auto">
          <a:xfrm>
            <a:off x="1347788" y="508000"/>
            <a:ext cx="16208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</a:t>
            </a:r>
          </a:p>
        </p:txBody>
      </p:sp>
      <p:sp>
        <p:nvSpPr>
          <p:cNvPr id="137223" name="Rectangle 43"/>
          <p:cNvSpPr>
            <a:spLocks noChangeArrowheads="1"/>
          </p:cNvSpPr>
          <p:nvPr/>
        </p:nvSpPr>
        <p:spPr bwMode="blackWhite">
          <a:xfrm>
            <a:off x="1147763" y="9078913"/>
            <a:ext cx="3022600" cy="1219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CREATE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TABLE</a:t>
            </a:r>
          </a:p>
        </p:txBody>
      </p:sp>
      <p:sp>
        <p:nvSpPr>
          <p:cNvPr id="137224" name="Rectangle 44"/>
          <p:cNvSpPr>
            <a:spLocks noChangeArrowheads="1"/>
          </p:cNvSpPr>
          <p:nvPr/>
        </p:nvSpPr>
        <p:spPr bwMode="blackWhite">
          <a:xfrm>
            <a:off x="4170363" y="9078913"/>
            <a:ext cx="9067800" cy="121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상응하는 컬럼과 자신의 데이터타입을 갖는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새로운 테이블을 만든다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37225" name="Rectangle 45"/>
          <p:cNvSpPr>
            <a:spLocks noChangeArrowheads="1"/>
          </p:cNvSpPr>
          <p:nvPr/>
        </p:nvSpPr>
        <p:spPr bwMode="blackWhite">
          <a:xfrm>
            <a:off x="1147763" y="85217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7226" name="Rectangle 46"/>
          <p:cNvSpPr>
            <a:spLocks noChangeArrowheads="1"/>
          </p:cNvSpPr>
          <p:nvPr/>
        </p:nvSpPr>
        <p:spPr bwMode="blackWhite">
          <a:xfrm>
            <a:off x="4170363" y="85217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9"/>
          <p:cNvSpPr>
            <a:spLocks noChangeArrowheads="1"/>
          </p:cNvSpPr>
          <p:nvPr/>
        </p:nvSpPr>
        <p:spPr bwMode="blackWhite">
          <a:xfrm>
            <a:off x="1147763" y="185261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필드 명</a:t>
            </a:r>
          </a:p>
        </p:txBody>
      </p:sp>
      <p:sp>
        <p:nvSpPr>
          <p:cNvPr id="138243" name="Rectangle 10"/>
          <p:cNvSpPr>
            <a:spLocks noChangeArrowheads="1"/>
          </p:cNvSpPr>
          <p:nvPr/>
        </p:nvSpPr>
        <p:spPr bwMode="blackWhite">
          <a:xfrm>
            <a:off x="4170363" y="185261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44" name="Rectangle 13"/>
          <p:cNvSpPr>
            <a:spLocks noChangeArrowheads="1"/>
          </p:cNvSpPr>
          <p:nvPr/>
        </p:nvSpPr>
        <p:spPr bwMode="blackWhite">
          <a:xfrm>
            <a:off x="1147763" y="2413000"/>
            <a:ext cx="3022600" cy="34401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TYPE</a:t>
            </a:r>
          </a:p>
        </p:txBody>
      </p:sp>
      <p:sp>
        <p:nvSpPr>
          <p:cNvPr id="138245" name="Rectangle 14"/>
          <p:cNvSpPr>
            <a:spLocks noChangeArrowheads="1"/>
          </p:cNvSpPr>
          <p:nvPr/>
        </p:nvSpPr>
        <p:spPr bwMode="blackWhite">
          <a:xfrm>
            <a:off x="4170363" y="2413000"/>
            <a:ext cx="9067800" cy="34401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NUMBER [(p, s)]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정수 및 실수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고정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VARCHAR2(n)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가변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DATE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일시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</p:txBody>
      </p:sp>
      <p:sp>
        <p:nvSpPr>
          <p:cNvPr id="138246" name="Rectangle 17"/>
          <p:cNvSpPr>
            <a:spLocks noChangeArrowheads="1"/>
          </p:cNvSpPr>
          <p:nvPr/>
        </p:nvSpPr>
        <p:spPr bwMode="blackWhite">
          <a:xfrm>
            <a:off x="1147763" y="70389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CONSTRAINT</a:t>
            </a:r>
          </a:p>
        </p:txBody>
      </p:sp>
      <p:sp>
        <p:nvSpPr>
          <p:cNvPr id="138247" name="Rectangle 18"/>
          <p:cNvSpPr>
            <a:spLocks noChangeArrowheads="1"/>
          </p:cNvSpPr>
          <p:nvPr/>
        </p:nvSpPr>
        <p:spPr bwMode="blackWhite">
          <a:xfrm>
            <a:off x="4170363" y="703897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명시적인 이름 할당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인덱스 명</a:t>
            </a:r>
          </a:p>
        </p:txBody>
      </p:sp>
      <p:sp>
        <p:nvSpPr>
          <p:cNvPr id="138248" name="Rectangle 19"/>
          <p:cNvSpPr>
            <a:spLocks noChangeArrowheads="1"/>
          </p:cNvSpPr>
          <p:nvPr/>
        </p:nvSpPr>
        <p:spPr bwMode="blackWhite">
          <a:xfrm>
            <a:off x="1147763" y="5908675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NULL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NOT NULL</a:t>
            </a:r>
          </a:p>
        </p:txBody>
      </p:sp>
      <p:sp>
        <p:nvSpPr>
          <p:cNvPr id="138249" name="Rectangle 20"/>
          <p:cNvSpPr>
            <a:spLocks noChangeArrowheads="1"/>
          </p:cNvSpPr>
          <p:nvPr/>
        </p:nvSpPr>
        <p:spPr bwMode="blackWhite">
          <a:xfrm>
            <a:off x="4170363" y="5908675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NOT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허용하지 않음</a:t>
            </a:r>
          </a:p>
        </p:txBody>
      </p:sp>
      <p:sp>
        <p:nvSpPr>
          <p:cNvPr id="138250" name="Rectangle 21"/>
          <p:cNvSpPr>
            <a:spLocks noChangeArrowheads="1"/>
          </p:cNvSpPr>
          <p:nvPr/>
        </p:nvSpPr>
        <p:spPr bwMode="blackWhite">
          <a:xfrm>
            <a:off x="1147763" y="75977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키 명</a:t>
            </a:r>
          </a:p>
        </p:txBody>
      </p:sp>
      <p:sp>
        <p:nvSpPr>
          <p:cNvPr id="138251" name="Rectangle 22"/>
          <p:cNvSpPr>
            <a:spLocks noChangeArrowheads="1"/>
          </p:cNvSpPr>
          <p:nvPr/>
        </p:nvSpPr>
        <p:spPr bwMode="blackWhite">
          <a:xfrm>
            <a:off x="4170363" y="75977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52" name="Rectangle 23"/>
          <p:cNvSpPr>
            <a:spLocks noChangeArrowheads="1"/>
          </p:cNvSpPr>
          <p:nvPr/>
        </p:nvSpPr>
        <p:spPr bwMode="blackWhite">
          <a:xfrm>
            <a:off x="1147763" y="1292225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8253" name="Rectangle 24"/>
          <p:cNvSpPr>
            <a:spLocks noChangeArrowheads="1"/>
          </p:cNvSpPr>
          <p:nvPr/>
        </p:nvSpPr>
        <p:spPr bwMode="blackWhite">
          <a:xfrm>
            <a:off x="4170363" y="1292225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8254" name="Rectangle 25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8255" name="AutoShape 26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ChangeArrowheads="1"/>
          </p:cNvSpPr>
          <p:nvPr/>
        </p:nvSpPr>
        <p:spPr bwMode="blackWhite">
          <a:xfrm>
            <a:off x="1147763" y="13208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9267" name="Rectangle 8"/>
          <p:cNvSpPr>
            <a:spLocks noChangeArrowheads="1"/>
          </p:cNvSpPr>
          <p:nvPr/>
        </p:nvSpPr>
        <p:spPr bwMode="blackWhite">
          <a:xfrm>
            <a:off x="4170363" y="13208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9268" name="Rectangle 23"/>
          <p:cNvSpPr>
            <a:spLocks noChangeArrowheads="1"/>
          </p:cNvSpPr>
          <p:nvPr/>
        </p:nvSpPr>
        <p:spPr bwMode="blackWhite">
          <a:xfrm>
            <a:off x="1147763" y="1879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Primary Key</a:t>
            </a:r>
          </a:p>
        </p:txBody>
      </p:sp>
      <p:sp>
        <p:nvSpPr>
          <p:cNvPr id="139269" name="Rectangle 24"/>
          <p:cNvSpPr>
            <a:spLocks noChangeArrowheads="1"/>
          </p:cNvSpPr>
          <p:nvPr/>
        </p:nvSpPr>
        <p:spPr bwMode="blackWhite">
          <a:xfrm>
            <a:off x="4170363" y="1879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로써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Unique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 하나 또는 조합된 필드</a:t>
            </a:r>
          </a:p>
        </p:txBody>
      </p:sp>
      <p:sp>
        <p:nvSpPr>
          <p:cNvPr id="139270" name="Rectangle 25"/>
          <p:cNvSpPr>
            <a:spLocks noChangeArrowheads="1"/>
          </p:cNvSpPr>
          <p:nvPr/>
        </p:nvSpPr>
        <p:spPr bwMode="blackWhite">
          <a:xfrm>
            <a:off x="1147763" y="35528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외부테이블</a:t>
            </a:r>
          </a:p>
        </p:txBody>
      </p:sp>
      <p:sp>
        <p:nvSpPr>
          <p:cNvPr id="139271" name="Rectangle 26"/>
          <p:cNvSpPr>
            <a:spLocks noChangeArrowheads="1"/>
          </p:cNvSpPr>
          <p:nvPr/>
        </p:nvSpPr>
        <p:spPr bwMode="blackWhite">
          <a:xfrm>
            <a:off x="4170363" y="35528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항목이 존재하는 테이블</a:t>
            </a:r>
          </a:p>
        </p:txBody>
      </p:sp>
      <p:sp>
        <p:nvSpPr>
          <p:cNvPr id="139272" name="Rectangle 27"/>
          <p:cNvSpPr>
            <a:spLocks noChangeArrowheads="1"/>
          </p:cNvSpPr>
          <p:nvPr/>
        </p:nvSpPr>
        <p:spPr bwMode="blackWhite">
          <a:xfrm>
            <a:off x="1147763" y="24399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Foreign Key</a:t>
            </a:r>
          </a:p>
        </p:txBody>
      </p:sp>
      <p:sp>
        <p:nvSpPr>
          <p:cNvPr id="139273" name="Rectangle 28"/>
          <p:cNvSpPr>
            <a:spLocks noChangeArrowheads="1"/>
          </p:cNvSpPr>
          <p:nvPr/>
        </p:nvSpPr>
        <p:spPr bwMode="blackWhite">
          <a:xfrm>
            <a:off x="4170363" y="24399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관계되는 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</a:p>
        </p:txBody>
      </p:sp>
      <p:sp>
        <p:nvSpPr>
          <p:cNvPr id="139274" name="Rectangle 29"/>
          <p:cNvSpPr>
            <a:spLocks noChangeArrowheads="1"/>
          </p:cNvSpPr>
          <p:nvPr/>
        </p:nvSpPr>
        <p:spPr bwMode="blackWhite">
          <a:xfrm>
            <a:off x="1147763" y="41132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외부필드명</a:t>
            </a:r>
          </a:p>
        </p:txBody>
      </p:sp>
      <p:sp>
        <p:nvSpPr>
          <p:cNvPr id="139275" name="Rectangle 30"/>
          <p:cNvSpPr>
            <a:spLocks noChangeArrowheads="1"/>
          </p:cNvSpPr>
          <p:nvPr/>
        </p:nvSpPr>
        <p:spPr bwMode="blackWhite">
          <a:xfrm>
            <a:off x="4170363" y="41132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외부테이블의 한 항목</a:t>
            </a:r>
          </a:p>
        </p:txBody>
      </p:sp>
      <p:sp>
        <p:nvSpPr>
          <p:cNvPr id="139276" name="Rectangle 31"/>
          <p:cNvSpPr>
            <a:spLocks noChangeArrowheads="1"/>
          </p:cNvSpPr>
          <p:nvPr/>
        </p:nvSpPr>
        <p:spPr bwMode="blackWhite">
          <a:xfrm>
            <a:off x="1147763" y="2995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References</a:t>
            </a:r>
          </a:p>
        </p:txBody>
      </p:sp>
      <p:sp>
        <p:nvSpPr>
          <p:cNvPr id="139277" name="Rectangle 32"/>
          <p:cNvSpPr>
            <a:spLocks noChangeArrowheads="1"/>
          </p:cNvSpPr>
          <p:nvPr/>
        </p:nvSpPr>
        <p:spPr bwMode="blackWhite">
          <a:xfrm>
            <a:off x="4170363" y="2995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지정시 사용</a:t>
            </a:r>
          </a:p>
        </p:txBody>
      </p:sp>
      <p:sp>
        <p:nvSpPr>
          <p:cNvPr id="139278" name="Rectangle 41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9279" name="AutoShape 42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상품분류정보테이블 생성</a:t>
            </a:r>
          </a:p>
        </p:txBody>
      </p:sp>
      <p:sp>
        <p:nvSpPr>
          <p:cNvPr id="403458" name="Rectangle 2"/>
          <p:cNvSpPr>
            <a:spLocks noChangeArrowheads="1"/>
          </p:cNvSpPr>
          <p:nvPr/>
        </p:nvSpPr>
        <p:spPr bwMode="blackWhite">
          <a:xfrm>
            <a:off x="1133475" y="1312863"/>
            <a:ext cx="12091988" cy="3727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number(5) NOT NULL,           -- 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순번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char(4)     NOT NULL,    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상품분류코드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varchar2(40) NOT NULL,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상품분류명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pk_lprod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);</a:t>
            </a:r>
          </a:p>
        </p:txBody>
      </p:sp>
      <p:sp>
        <p:nvSpPr>
          <p:cNvPr id="140292" name="Rectangle 24"/>
          <p:cNvSpPr>
            <a:spLocks noChangeArrowheads="1"/>
          </p:cNvSpPr>
          <p:nvPr/>
        </p:nvSpPr>
        <p:spPr bwMode="auto">
          <a:xfrm>
            <a:off x="1133475" y="5645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0293" name="AutoShape 25"/>
          <p:cNvSpPr>
            <a:spLocks noChangeArrowheads="1"/>
          </p:cNvSpPr>
          <p:nvPr/>
        </p:nvSpPr>
        <p:spPr bwMode="auto">
          <a:xfrm>
            <a:off x="1133475" y="51609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403482" name="Rectangle 26"/>
          <p:cNvSpPr>
            <a:spLocks noChangeArrowheads="1"/>
          </p:cNvSpPr>
          <p:nvPr/>
        </p:nvSpPr>
        <p:spPr bwMode="blackWhite">
          <a:xfrm>
            <a:off x="1119188" y="5761038"/>
            <a:ext cx="12091987" cy="1439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INSERT  INTO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2 . . .)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VALUES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.); 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0295" name="Rectangle 30"/>
          <p:cNvSpPr>
            <a:spLocks noChangeArrowheads="1"/>
          </p:cNvSpPr>
          <p:nvPr/>
        </p:nvSpPr>
        <p:spPr bwMode="blackWhite">
          <a:xfrm>
            <a:off x="1147763" y="788035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INTO</a:t>
            </a:r>
          </a:p>
        </p:txBody>
      </p:sp>
      <p:sp>
        <p:nvSpPr>
          <p:cNvPr id="140296" name="Rectangle 31"/>
          <p:cNvSpPr>
            <a:spLocks noChangeArrowheads="1"/>
          </p:cNvSpPr>
          <p:nvPr/>
        </p:nvSpPr>
        <p:spPr bwMode="blackWhite">
          <a:xfrm>
            <a:off x="4170363" y="788035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문은 데이터를 삽입한다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INTO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는 삽입될 테이블을 지정한다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  <p:sp>
        <p:nvSpPr>
          <p:cNvPr id="140297" name="Rectangle 32"/>
          <p:cNvSpPr>
            <a:spLocks noChangeArrowheads="1"/>
          </p:cNvSpPr>
          <p:nvPr/>
        </p:nvSpPr>
        <p:spPr bwMode="blackWhite">
          <a:xfrm>
            <a:off x="1147763" y="730408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0298" name="Rectangle 33"/>
          <p:cNvSpPr>
            <a:spLocks noChangeArrowheads="1"/>
          </p:cNvSpPr>
          <p:nvPr/>
        </p:nvSpPr>
        <p:spPr bwMode="blackWhite">
          <a:xfrm>
            <a:off x="4170363" y="730408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0299" name="Rectangle 34"/>
          <p:cNvSpPr>
            <a:spLocks noChangeArrowheads="1"/>
          </p:cNvSpPr>
          <p:nvPr/>
        </p:nvSpPr>
        <p:spPr bwMode="blackWhite">
          <a:xfrm>
            <a:off x="1147763" y="900906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VALUES</a:t>
            </a:r>
          </a:p>
        </p:txBody>
      </p:sp>
      <p:sp>
        <p:nvSpPr>
          <p:cNvPr id="140300" name="Rectangle 35"/>
          <p:cNvSpPr>
            <a:spLocks noChangeArrowheads="1"/>
          </p:cNvSpPr>
          <p:nvPr/>
        </p:nvSpPr>
        <p:spPr bwMode="blackWhite">
          <a:xfrm>
            <a:off x="4170363" y="9009063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삽입하고자 하는 값들 을 지정</a:t>
            </a:r>
          </a:p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상수나  변수를 지정함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25" name="Rectangle 13"/>
          <p:cNvSpPr>
            <a:spLocks noChangeArrowheads="1"/>
          </p:cNvSpPr>
          <p:nvPr/>
        </p:nvSpPr>
        <p:spPr bwMode="blackWhite">
          <a:xfrm>
            <a:off x="1147763" y="600075"/>
            <a:ext cx="12090400" cy="922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lprod_gu,lprod_nm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(1, 'P101',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컴퓨터제품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 VALUES (2, 'P102',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전자제품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(3, 'P201',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여성캐쥬얼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(4, 'P202',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남성캐쥬얼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(5, 'P301',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(6, 'P302',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화장품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(7, 'P401',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음반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/CD');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(8, 'P402',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도서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(9, 'P403',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문구류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33475" y="1200150"/>
            <a:ext cx="12091988" cy="42084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[ DISTINCT ]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데이터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FROM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GROUP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HAVING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ORDER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blackWhite">
          <a:xfrm>
            <a:off x="1147763" y="55213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2341" name="Rectangle 7"/>
          <p:cNvSpPr>
            <a:spLocks noChangeArrowheads="1"/>
          </p:cNvSpPr>
          <p:nvPr/>
        </p:nvSpPr>
        <p:spPr bwMode="blackWhite">
          <a:xfrm>
            <a:off x="4170363" y="55213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2342" name="Rectangle 14"/>
          <p:cNvSpPr>
            <a:spLocks noChangeArrowheads="1"/>
          </p:cNvSpPr>
          <p:nvPr/>
        </p:nvSpPr>
        <p:spPr bwMode="blackWhite">
          <a:xfrm>
            <a:off x="1147763" y="60833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2343" name="Rectangle 15"/>
          <p:cNvSpPr>
            <a:spLocks noChangeArrowheads="1"/>
          </p:cNvSpPr>
          <p:nvPr/>
        </p:nvSpPr>
        <p:spPr bwMode="blackWhite">
          <a:xfrm>
            <a:off x="4170363" y="60833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검색을 원하는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명들을 기술</a:t>
            </a:r>
          </a:p>
        </p:txBody>
      </p:sp>
      <p:sp>
        <p:nvSpPr>
          <p:cNvPr id="142344" name="Rectangle 16"/>
          <p:cNvSpPr>
            <a:spLocks noChangeArrowheads="1"/>
          </p:cNvSpPr>
          <p:nvPr/>
        </p:nvSpPr>
        <p:spPr bwMode="blackWhite">
          <a:xfrm>
            <a:off x="1147763" y="6661150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FROM</a:t>
            </a:r>
          </a:p>
        </p:txBody>
      </p:sp>
      <p:sp>
        <p:nvSpPr>
          <p:cNvPr id="142345" name="Rectangle 17"/>
          <p:cNvSpPr>
            <a:spLocks noChangeArrowheads="1"/>
          </p:cNvSpPr>
          <p:nvPr/>
        </p:nvSpPr>
        <p:spPr bwMode="blackWhite">
          <a:xfrm>
            <a:off x="4170363" y="6661150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절에서 기술된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명들이 포함된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명을 기술</a:t>
            </a:r>
          </a:p>
        </p:txBody>
      </p:sp>
      <p:sp>
        <p:nvSpPr>
          <p:cNvPr id="142346" name="Rectangle 18"/>
          <p:cNvSpPr>
            <a:spLocks noChangeArrowheads="1"/>
          </p:cNvSpPr>
          <p:nvPr/>
        </p:nvSpPr>
        <p:spPr bwMode="blackWhite">
          <a:xfrm>
            <a:off x="1147763" y="7800975"/>
            <a:ext cx="3022600" cy="547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DISTINCT</a:t>
            </a:r>
          </a:p>
        </p:txBody>
      </p:sp>
      <p:sp>
        <p:nvSpPr>
          <p:cNvPr id="142347" name="Rectangle 19"/>
          <p:cNvSpPr>
            <a:spLocks noChangeArrowheads="1"/>
          </p:cNvSpPr>
          <p:nvPr/>
        </p:nvSpPr>
        <p:spPr bwMode="blackWhite">
          <a:xfrm>
            <a:off x="4170363" y="78009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중복되는 행이 제거</a:t>
            </a:r>
          </a:p>
        </p:txBody>
      </p:sp>
      <p:sp>
        <p:nvSpPr>
          <p:cNvPr id="142348" name="Rectangle 22"/>
          <p:cNvSpPr>
            <a:spLocks noChangeArrowheads="1"/>
          </p:cNvSpPr>
          <p:nvPr/>
        </p:nvSpPr>
        <p:spPr bwMode="blackWhite">
          <a:xfrm>
            <a:off x="1147763" y="834866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데이터목록</a:t>
            </a:r>
          </a:p>
        </p:txBody>
      </p:sp>
      <p:sp>
        <p:nvSpPr>
          <p:cNvPr id="142349" name="Rectangle 23"/>
          <p:cNvSpPr>
            <a:spLocks noChangeArrowheads="1"/>
          </p:cNvSpPr>
          <p:nvPr/>
        </p:nvSpPr>
        <p:spPr bwMode="blackWhite">
          <a:xfrm>
            <a:off x="4170363" y="834866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조회할 필드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전체 *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39788" y="2111375"/>
            <a:ext cx="1296193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(DBMS : Database Management System)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 관리 시스템의 단점을 개선하여 데이터를 통합적으로 관리하는 소프트웨어 시스템을  말함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457200" indent="-457200">
              <a:spcBef>
                <a:spcPct val="50000"/>
              </a:spcBef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장점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중복이 줄어듬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를 피할 수 있음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데이터의 독립성이 유지됨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 형식의 표준화를 기함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접근의 보안과 무결성 유지가 용이함   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839788" y="7691438"/>
            <a:ext cx="1296193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 단점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시스템을 이용하는 비용이 발생함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파일관리 시스템을 이용하는 것보다 상대적으로 속도가 느림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6"/>
          <p:cNvSpPr>
            <a:spLocks noChangeArrowheads="1"/>
          </p:cNvSpPr>
          <p:nvPr/>
        </p:nvSpPr>
        <p:spPr bwMode="blackWhite">
          <a:xfrm>
            <a:off x="1147763" y="18002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</a:p>
        </p:txBody>
      </p:sp>
      <p:sp>
        <p:nvSpPr>
          <p:cNvPr id="143363" name="Rectangle 17"/>
          <p:cNvSpPr>
            <a:spLocks noChangeArrowheads="1"/>
          </p:cNvSpPr>
          <p:nvPr/>
        </p:nvSpPr>
        <p:spPr bwMode="blackWhite">
          <a:xfrm>
            <a:off x="4170363" y="18002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원하는 데이터의 검색 조건을 기술</a:t>
            </a:r>
          </a:p>
        </p:txBody>
      </p:sp>
      <p:sp>
        <p:nvSpPr>
          <p:cNvPr id="143364" name="Rectangle 18"/>
          <p:cNvSpPr>
            <a:spLocks noChangeArrowheads="1"/>
          </p:cNvSpPr>
          <p:nvPr/>
        </p:nvSpPr>
        <p:spPr bwMode="blackWhite">
          <a:xfrm>
            <a:off x="1147763" y="2360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BY</a:t>
            </a:r>
          </a:p>
        </p:txBody>
      </p:sp>
      <p:sp>
        <p:nvSpPr>
          <p:cNvPr id="143365" name="Rectangle 19"/>
          <p:cNvSpPr>
            <a:spLocks noChangeArrowheads="1"/>
          </p:cNvSpPr>
          <p:nvPr/>
        </p:nvSpPr>
        <p:spPr bwMode="blackWhite">
          <a:xfrm>
            <a:off x="4170363" y="2360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선택조건에 해당 그룹을  지정</a:t>
            </a:r>
          </a:p>
        </p:txBody>
      </p:sp>
      <p:sp>
        <p:nvSpPr>
          <p:cNvPr id="143366" name="Rectangle 20"/>
          <p:cNvSpPr>
            <a:spLocks noChangeArrowheads="1"/>
          </p:cNvSpPr>
          <p:nvPr/>
        </p:nvSpPr>
        <p:spPr bwMode="blackWhite">
          <a:xfrm>
            <a:off x="1147763" y="2917825"/>
            <a:ext cx="3022600" cy="15224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HAVING</a:t>
            </a:r>
          </a:p>
        </p:txBody>
      </p:sp>
      <p:sp>
        <p:nvSpPr>
          <p:cNvPr id="143367" name="Rectangle 21"/>
          <p:cNvSpPr>
            <a:spLocks noChangeArrowheads="1"/>
          </p:cNvSpPr>
          <p:nvPr/>
        </p:nvSpPr>
        <p:spPr bwMode="blackWhite">
          <a:xfrm>
            <a:off x="4170363" y="2917825"/>
            <a:ext cx="9067800" cy="1522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반드시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절과 함께 사용됨이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바람직하며  지정된 그룹의 적용될 조건을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기술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)Having COUNT(*) &lt; 4</a:t>
            </a:r>
          </a:p>
        </p:txBody>
      </p:sp>
      <p:sp>
        <p:nvSpPr>
          <p:cNvPr id="143368" name="Rectangle 22"/>
          <p:cNvSpPr>
            <a:spLocks noChangeArrowheads="1"/>
          </p:cNvSpPr>
          <p:nvPr/>
        </p:nvSpPr>
        <p:spPr bwMode="blackWhite">
          <a:xfrm>
            <a:off x="1147763" y="44450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ORDER BY</a:t>
            </a:r>
          </a:p>
        </p:txBody>
      </p:sp>
      <p:sp>
        <p:nvSpPr>
          <p:cNvPr id="143369" name="Rectangle 23"/>
          <p:cNvSpPr>
            <a:spLocks noChangeArrowheads="1"/>
          </p:cNvSpPr>
          <p:nvPr/>
        </p:nvSpPr>
        <p:spPr bwMode="blackWhite">
          <a:xfrm>
            <a:off x="4170363" y="44450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값을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ASC|DESC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DESC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명시되지 않으면 오름차순 </a:t>
            </a:r>
          </a:p>
        </p:txBody>
      </p:sp>
      <p:sp>
        <p:nvSpPr>
          <p:cNvPr id="961560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4079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*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371" name="Rectangle 2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3372" name="Rectangle 26"/>
          <p:cNvSpPr>
            <a:spLocks noChangeArrowheads="1"/>
          </p:cNvSpPr>
          <p:nvPr/>
        </p:nvSpPr>
        <p:spPr bwMode="blackWhite">
          <a:xfrm>
            <a:off x="1147763" y="123190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3373" name="Rectangle 27"/>
          <p:cNvSpPr>
            <a:spLocks noChangeArrowheads="1"/>
          </p:cNvSpPr>
          <p:nvPr/>
        </p:nvSpPr>
        <p:spPr bwMode="blackWhite">
          <a:xfrm>
            <a:off x="4170363" y="123190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33475" y="1220788"/>
            <a:ext cx="12091988" cy="201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2. . .,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blackWhite">
          <a:xfrm>
            <a:off x="1147763" y="33607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blackWhite">
          <a:xfrm>
            <a:off x="4170363" y="33607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1992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SET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향수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1" name="Rectangle 25"/>
          <p:cNvSpPr>
            <a:spLocks noChangeArrowheads="1"/>
          </p:cNvSpPr>
          <p:nvPr/>
        </p:nvSpPr>
        <p:spPr bwMode="blackWhite">
          <a:xfrm>
            <a:off x="1147763" y="391795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2" name="Rectangle 26"/>
          <p:cNvSpPr>
            <a:spLocks noChangeArrowheads="1"/>
          </p:cNvSpPr>
          <p:nvPr/>
        </p:nvSpPr>
        <p:spPr bwMode="blackWhite">
          <a:xfrm>
            <a:off x="4170363" y="391795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갱신하고자 하는 테이블을 지정</a:t>
            </a:r>
            <a:endParaRPr lang="ko-KR" altLang="en-US" sz="2000" b="0">
              <a:latin typeface="신명조"/>
            </a:endParaRPr>
          </a:p>
        </p:txBody>
      </p:sp>
      <p:sp>
        <p:nvSpPr>
          <p:cNvPr id="144393" name="Rectangle 27"/>
          <p:cNvSpPr>
            <a:spLocks noChangeArrowheads="1"/>
          </p:cNvSpPr>
          <p:nvPr/>
        </p:nvSpPr>
        <p:spPr bwMode="blackWhite">
          <a:xfrm>
            <a:off x="1147763" y="44751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4" name="Rectangle 28"/>
          <p:cNvSpPr>
            <a:spLocks noChangeArrowheads="1"/>
          </p:cNvSpPr>
          <p:nvPr/>
        </p:nvSpPr>
        <p:spPr bwMode="blackWhite">
          <a:xfrm>
            <a:off x="4170363" y="44751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새로운 데이터로 갱신</a:t>
            </a:r>
          </a:p>
        </p:txBody>
      </p:sp>
      <p:sp>
        <p:nvSpPr>
          <p:cNvPr id="144395" name="Rectangle 29"/>
          <p:cNvSpPr>
            <a:spLocks noChangeArrowheads="1"/>
          </p:cNvSpPr>
          <p:nvPr/>
        </p:nvSpPr>
        <p:spPr bwMode="blackWhite">
          <a:xfrm>
            <a:off x="1147763" y="50323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6" name="Rectangle 30"/>
          <p:cNvSpPr>
            <a:spLocks noChangeArrowheads="1"/>
          </p:cNvSpPr>
          <p:nvPr/>
        </p:nvSpPr>
        <p:spPr bwMode="blackWhite">
          <a:xfrm>
            <a:off x="4170363" y="50323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3"/>
          <p:cNvSpPr>
            <a:spLocks noChangeArrowheads="1"/>
          </p:cNvSpPr>
          <p:nvPr/>
        </p:nvSpPr>
        <p:spPr bwMode="blackWhite">
          <a:xfrm>
            <a:off x="1147763" y="63182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휴먼엑스포" pitchFamily="18" charset="-127"/>
              </a:rPr>
              <a:t>DELETE</a:t>
            </a:r>
          </a:p>
        </p:txBody>
      </p:sp>
      <p:sp>
        <p:nvSpPr>
          <p:cNvPr id="962574" name="Rectangle 14"/>
          <p:cNvSpPr>
            <a:spLocks noChangeArrowheads="1"/>
          </p:cNvSpPr>
          <p:nvPr/>
        </p:nvSpPr>
        <p:spPr bwMode="blackWhite">
          <a:xfrm>
            <a:off x="1147763" y="1320800"/>
            <a:ext cx="12090400" cy="1319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2" name="Rectangle 15"/>
          <p:cNvSpPr>
            <a:spLocks noChangeArrowheads="1"/>
          </p:cNvSpPr>
          <p:nvPr/>
        </p:nvSpPr>
        <p:spPr bwMode="blackWhite">
          <a:xfrm>
            <a:off x="1147763" y="2760663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5413" name="Rectangle 16"/>
          <p:cNvSpPr>
            <a:spLocks noChangeArrowheads="1"/>
          </p:cNvSpPr>
          <p:nvPr/>
        </p:nvSpPr>
        <p:spPr bwMode="blackWhite">
          <a:xfrm>
            <a:off x="4168775" y="2760663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962577" name="Rectangle 17"/>
          <p:cNvSpPr>
            <a:spLocks noChangeArrowheads="1"/>
          </p:cNvSpPr>
          <p:nvPr/>
        </p:nvSpPr>
        <p:spPr bwMode="blackWhite">
          <a:xfrm>
            <a:off x="1147763" y="4560888"/>
            <a:ext cx="12090400" cy="2400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Char char="¯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단위로 삭제됨</a:t>
            </a:r>
          </a:p>
        </p:txBody>
      </p:sp>
      <p:sp>
        <p:nvSpPr>
          <p:cNvPr id="145415" name="Rectangle 18"/>
          <p:cNvSpPr>
            <a:spLocks noChangeArrowheads="1"/>
          </p:cNvSpPr>
          <p:nvPr/>
        </p:nvSpPr>
        <p:spPr bwMode="blackWhite">
          <a:xfrm>
            <a:off x="1147763" y="33131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6" name="Rectangle 19"/>
          <p:cNvSpPr>
            <a:spLocks noChangeArrowheads="1"/>
          </p:cNvSpPr>
          <p:nvPr/>
        </p:nvSpPr>
        <p:spPr bwMode="blackWhite">
          <a:xfrm>
            <a:off x="4168775" y="33131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삭제하고자 하는 자료가 있는 테이블을 지정</a:t>
            </a:r>
          </a:p>
        </p:txBody>
      </p:sp>
      <p:sp>
        <p:nvSpPr>
          <p:cNvPr id="145417" name="Rectangle 20"/>
          <p:cNvSpPr>
            <a:spLocks noChangeArrowheads="1"/>
          </p:cNvSpPr>
          <p:nvPr/>
        </p:nvSpPr>
        <p:spPr bwMode="blackWhite">
          <a:xfrm>
            <a:off x="1147763" y="38735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8" name="Rectangle 21"/>
          <p:cNvSpPr>
            <a:spLocks noChangeArrowheads="1"/>
          </p:cNvSpPr>
          <p:nvPr/>
        </p:nvSpPr>
        <p:spPr bwMode="blackWhite">
          <a:xfrm>
            <a:off x="4168775" y="38735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  <p:sp>
        <p:nvSpPr>
          <p:cNvPr id="145419" name="Text Box 22"/>
          <p:cNvSpPr txBox="1">
            <a:spLocks noChangeArrowheads="1"/>
          </p:cNvSpPr>
          <p:nvPr/>
        </p:nvSpPr>
        <p:spPr bwMode="auto">
          <a:xfrm>
            <a:off x="8075613" y="7800975"/>
            <a:ext cx="30861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아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!   SQL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데이터 조작은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입력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수정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삭제가 기본</a:t>
            </a:r>
          </a:p>
        </p:txBody>
      </p:sp>
      <p:pic>
        <p:nvPicPr>
          <p:cNvPr id="145420" name="Picture 23" descr="PROFESS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988" y="7800975"/>
            <a:ext cx="2154237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1" name="AutoShape 24"/>
          <p:cNvSpPr>
            <a:spLocks noChangeArrowheads="1"/>
          </p:cNvSpPr>
          <p:nvPr/>
        </p:nvSpPr>
        <p:spPr bwMode="blackWhite">
          <a:xfrm>
            <a:off x="6880225" y="7440613"/>
            <a:ext cx="5929313" cy="2446337"/>
          </a:xfrm>
          <a:prstGeom prst="cloudCallout">
            <a:avLst>
              <a:gd name="adj1" fmla="val -75926"/>
              <a:gd name="adj2" fmla="val 48056"/>
            </a:avLst>
          </a:prstGeom>
          <a:noFill/>
          <a:ln w="317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blackWhite">
          <a:xfrm>
            <a:off x="1216025" y="600075"/>
            <a:ext cx="6427788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33475" y="1079500"/>
            <a:ext cx="12091988" cy="6008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buyer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char(6)      NOT NULL,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varchar2(40)  NOT NULL,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char(4)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취급상품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대분류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계좌번호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예금주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buyer_zip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char(7),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buyer_add1            varchar2(100),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buyer_add2            varchar2(70),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buyer_comtel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varchar2(14)  NOT NULL,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전화번호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buyer_fax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  NOT NULL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-- FAX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436" name="Rectangle 42"/>
          <p:cNvSpPr>
            <a:spLocks noChangeArrowheads="1"/>
          </p:cNvSpPr>
          <p:nvPr/>
        </p:nvSpPr>
        <p:spPr bwMode="blackWhite">
          <a:xfrm>
            <a:off x="1147763" y="7200900"/>
            <a:ext cx="6427787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  <p:sp>
        <p:nvSpPr>
          <p:cNvPr id="406571" name="Rectangle 43"/>
          <p:cNvSpPr>
            <a:spLocks noChangeArrowheads="1"/>
          </p:cNvSpPr>
          <p:nvPr/>
        </p:nvSpPr>
        <p:spPr bwMode="blackWhite">
          <a:xfrm>
            <a:off x="1147763" y="7680325"/>
            <a:ext cx="12090400" cy="264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ADD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 [DEFAULT value] , … 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</a:t>
            </a:r>
            <a:r>
              <a:rPr lang="ko-KR" altLang="en-US" sz="2000" err="1">
                <a:latin typeface="HY중고딕" pitchFamily="18" charset="-127"/>
              </a:rPr>
              <a:t>필드명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TYPE  [NOT NULL] [DEFAULT value] , … 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DROP COLUMN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90" name="Rectangle 6"/>
          <p:cNvSpPr>
            <a:spLocks noChangeArrowheads="1"/>
          </p:cNvSpPr>
          <p:nvPr/>
        </p:nvSpPr>
        <p:spPr bwMode="blackWhite">
          <a:xfrm>
            <a:off x="1147763" y="1200150"/>
            <a:ext cx="12090400" cy="2786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</p:txBody>
      </p:sp>
      <p:sp>
        <p:nvSpPr>
          <p:cNvPr id="147459" name="Rectangle 7"/>
          <p:cNvSpPr>
            <a:spLocks noChangeArrowheads="1"/>
          </p:cNvSpPr>
          <p:nvPr/>
        </p:nvSpPr>
        <p:spPr bwMode="blackWhite">
          <a:xfrm>
            <a:off x="1147763" y="4079875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47460" name="Rectangle 8"/>
          <p:cNvSpPr>
            <a:spLocks noChangeArrowheads="1"/>
          </p:cNvSpPr>
          <p:nvPr/>
        </p:nvSpPr>
        <p:spPr bwMode="blackWhite">
          <a:xfrm>
            <a:off x="4927600" y="4079875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47461" name="Rectangle 9"/>
          <p:cNvSpPr>
            <a:spLocks noChangeArrowheads="1"/>
          </p:cNvSpPr>
          <p:nvPr/>
        </p:nvSpPr>
        <p:spPr bwMode="blackWhite">
          <a:xfrm>
            <a:off x="1147763" y="4632325"/>
            <a:ext cx="3779837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47462" name="Rectangle 10"/>
          <p:cNvSpPr>
            <a:spLocks noChangeArrowheads="1"/>
          </p:cNvSpPr>
          <p:nvPr/>
        </p:nvSpPr>
        <p:spPr bwMode="blackWhite">
          <a:xfrm>
            <a:off x="4927600" y="4632325"/>
            <a:ext cx="83137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1. FIELD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및 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INDEX or FOREIGN Key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CHECK Option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</p:txBody>
      </p:sp>
      <p:sp>
        <p:nvSpPr>
          <p:cNvPr id="147463" name="Rectangle 11"/>
          <p:cNvSpPr>
            <a:spLocks noChangeArrowheads="1"/>
          </p:cNvSpPr>
          <p:nvPr/>
        </p:nvSpPr>
        <p:spPr bwMode="blackWhite">
          <a:xfrm>
            <a:off x="1147763" y="61976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ADD</a:t>
            </a:r>
          </a:p>
        </p:txBody>
      </p:sp>
      <p:sp>
        <p:nvSpPr>
          <p:cNvPr id="147464" name="Rectangle 12"/>
          <p:cNvSpPr>
            <a:spLocks noChangeArrowheads="1"/>
          </p:cNvSpPr>
          <p:nvPr/>
        </p:nvSpPr>
        <p:spPr bwMode="blackWhite">
          <a:xfrm>
            <a:off x="4927600" y="61976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5" name="Rectangle 13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MODIFY</a:t>
            </a:r>
          </a:p>
        </p:txBody>
      </p:sp>
      <p:sp>
        <p:nvSpPr>
          <p:cNvPr id="147466" name="Rectangle 14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속성</a:t>
            </a:r>
          </a:p>
        </p:txBody>
      </p:sp>
      <p:sp>
        <p:nvSpPr>
          <p:cNvPr id="147467" name="Rectangle 15"/>
          <p:cNvSpPr>
            <a:spLocks noChangeArrowheads="1"/>
          </p:cNvSpPr>
          <p:nvPr/>
        </p:nvSpPr>
        <p:spPr bwMode="blackWhite">
          <a:xfrm>
            <a:off x="1147763" y="73279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DROP</a:t>
            </a:r>
          </a:p>
        </p:txBody>
      </p:sp>
      <p:sp>
        <p:nvSpPr>
          <p:cNvPr id="147468" name="Rectangle 16"/>
          <p:cNvSpPr>
            <a:spLocks noChangeArrowheads="1"/>
          </p:cNvSpPr>
          <p:nvPr/>
        </p:nvSpPr>
        <p:spPr bwMode="blackWhite">
          <a:xfrm>
            <a:off x="4927600" y="73279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9" name="Rectangle 1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05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148483" name="Rectangle 2052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8484" name="AutoShape 2053"/>
          <p:cNvSpPr>
            <a:spLocks noChangeArrowheads="1"/>
          </p:cNvSpPr>
          <p:nvPr/>
        </p:nvSpPr>
        <p:spPr bwMode="auto">
          <a:xfrm>
            <a:off x="1147763" y="1244600"/>
            <a:ext cx="685323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거래처테이블 항목 및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</a:t>
            </a:r>
          </a:p>
        </p:txBody>
      </p:sp>
      <p:sp>
        <p:nvSpPr>
          <p:cNvPr id="148485" name="Rectangle 2054"/>
          <p:cNvSpPr>
            <a:spLocks noChangeArrowheads="1"/>
          </p:cNvSpPr>
          <p:nvPr/>
        </p:nvSpPr>
        <p:spPr bwMode="blackWhite">
          <a:xfrm>
            <a:off x="1147763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486" name="Rectangle 2055"/>
          <p:cNvSpPr>
            <a:spLocks noChangeArrowheads="1"/>
          </p:cNvSpPr>
          <p:nvPr/>
        </p:nvSpPr>
        <p:spPr bwMode="blackWhite">
          <a:xfrm>
            <a:off x="4170363" y="1851025"/>
            <a:ext cx="18907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자릿수</a:t>
            </a:r>
          </a:p>
        </p:txBody>
      </p:sp>
      <p:sp>
        <p:nvSpPr>
          <p:cNvPr id="148487" name="Rectangle 2056"/>
          <p:cNvSpPr>
            <a:spLocks noChangeArrowheads="1"/>
          </p:cNvSpPr>
          <p:nvPr/>
        </p:nvSpPr>
        <p:spPr bwMode="blackWhite">
          <a:xfrm>
            <a:off x="6061075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</a:p>
        </p:txBody>
      </p:sp>
      <p:sp>
        <p:nvSpPr>
          <p:cNvPr id="148488" name="Rectangle 2057"/>
          <p:cNvSpPr>
            <a:spLocks noChangeArrowheads="1"/>
          </p:cNvSpPr>
          <p:nvPr/>
        </p:nvSpPr>
        <p:spPr bwMode="blackWhite">
          <a:xfrm>
            <a:off x="9082088" y="1851025"/>
            <a:ext cx="4156075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    명</a:t>
            </a:r>
          </a:p>
        </p:txBody>
      </p:sp>
      <p:sp>
        <p:nvSpPr>
          <p:cNvPr id="148489" name="Rectangle 2058"/>
          <p:cNvSpPr>
            <a:spLocks noChangeArrowheads="1"/>
          </p:cNvSpPr>
          <p:nvPr/>
        </p:nvSpPr>
        <p:spPr bwMode="blackWhite">
          <a:xfrm>
            <a:off x="1147763" y="24082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buyer_mail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0" name="Rectangle 2059"/>
          <p:cNvSpPr>
            <a:spLocks noChangeArrowheads="1"/>
          </p:cNvSpPr>
          <p:nvPr/>
        </p:nvSpPr>
        <p:spPr bwMode="blackWhite">
          <a:xfrm>
            <a:off x="4170363" y="240823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1" name="Rectangle 2060"/>
          <p:cNvSpPr>
            <a:spLocks noChangeArrowheads="1"/>
          </p:cNvSpPr>
          <p:nvPr/>
        </p:nvSpPr>
        <p:spPr bwMode="blackWhite">
          <a:xfrm>
            <a:off x="6061075" y="240823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2" name="Rectangle 2061"/>
          <p:cNvSpPr>
            <a:spLocks noChangeArrowheads="1"/>
          </p:cNvSpPr>
          <p:nvPr/>
        </p:nvSpPr>
        <p:spPr bwMode="blackWhite">
          <a:xfrm>
            <a:off x="9085263" y="2393951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E-mail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493" name="Rectangle 2062"/>
          <p:cNvSpPr>
            <a:spLocks noChangeArrowheads="1"/>
          </p:cNvSpPr>
          <p:nvPr/>
        </p:nvSpPr>
        <p:spPr bwMode="blackWhite">
          <a:xfrm>
            <a:off x="1147763" y="2960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buyer_charger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4" name="Rectangle 2063"/>
          <p:cNvSpPr>
            <a:spLocks noChangeArrowheads="1"/>
          </p:cNvSpPr>
          <p:nvPr/>
        </p:nvSpPr>
        <p:spPr bwMode="blackWhite">
          <a:xfrm>
            <a:off x="4170363" y="296068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</a:t>
            </a:r>
          </a:p>
        </p:txBody>
      </p:sp>
      <p:sp>
        <p:nvSpPr>
          <p:cNvPr id="148495" name="Rectangle 2064"/>
          <p:cNvSpPr>
            <a:spLocks noChangeArrowheads="1"/>
          </p:cNvSpPr>
          <p:nvPr/>
        </p:nvSpPr>
        <p:spPr bwMode="blackWhite">
          <a:xfrm>
            <a:off x="6061075" y="296068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6" name="Rectangle 2065"/>
          <p:cNvSpPr>
            <a:spLocks noChangeArrowheads="1"/>
          </p:cNvSpPr>
          <p:nvPr/>
        </p:nvSpPr>
        <p:spPr bwMode="blackWhite">
          <a:xfrm>
            <a:off x="9082088" y="2960688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담당자</a:t>
            </a:r>
          </a:p>
        </p:txBody>
      </p:sp>
      <p:sp>
        <p:nvSpPr>
          <p:cNvPr id="148497" name="Rectangle 2066"/>
          <p:cNvSpPr>
            <a:spLocks noChangeArrowheads="1"/>
          </p:cNvSpPr>
          <p:nvPr/>
        </p:nvSpPr>
        <p:spPr bwMode="blackWhite">
          <a:xfrm>
            <a:off x="1147763" y="4079875"/>
            <a:ext cx="3022600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buyer_name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8" name="Rectangle 2067"/>
          <p:cNvSpPr>
            <a:spLocks noChangeArrowheads="1"/>
          </p:cNvSpPr>
          <p:nvPr/>
        </p:nvSpPr>
        <p:spPr bwMode="blackWhite">
          <a:xfrm>
            <a:off x="4170363" y="4079875"/>
            <a:ext cx="1890712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9" name="Rectangle 2068"/>
          <p:cNvSpPr>
            <a:spLocks noChangeArrowheads="1"/>
          </p:cNvSpPr>
          <p:nvPr/>
        </p:nvSpPr>
        <p:spPr bwMode="blackWhite">
          <a:xfrm>
            <a:off x="6061075" y="4079875"/>
            <a:ext cx="3022600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00" name="Rectangle 2069"/>
          <p:cNvSpPr>
            <a:spLocks noChangeArrowheads="1"/>
          </p:cNvSpPr>
          <p:nvPr/>
        </p:nvSpPr>
        <p:spPr bwMode="blackWhite">
          <a:xfrm>
            <a:off x="9082088" y="4079875"/>
            <a:ext cx="4156075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거래처명 변경</a:t>
            </a: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501" name="Rectangle 2070"/>
          <p:cNvSpPr>
            <a:spLocks noChangeArrowheads="1"/>
          </p:cNvSpPr>
          <p:nvPr/>
        </p:nvSpPr>
        <p:spPr bwMode="blackWhite">
          <a:xfrm>
            <a:off x="1147763" y="5521325"/>
            <a:ext cx="3779837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2" name="Rectangle 2071"/>
          <p:cNvSpPr>
            <a:spLocks noChangeArrowheads="1"/>
          </p:cNvSpPr>
          <p:nvPr/>
        </p:nvSpPr>
        <p:spPr bwMode="blackWhite">
          <a:xfrm>
            <a:off x="4927600" y="5521325"/>
            <a:ext cx="83137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3" name="Rectangle 2072"/>
          <p:cNvSpPr>
            <a:spLocks noChangeArrowheads="1"/>
          </p:cNvSpPr>
          <p:nvPr/>
        </p:nvSpPr>
        <p:spPr bwMode="blackWhite">
          <a:xfrm>
            <a:off x="1147763" y="6073775"/>
            <a:ext cx="3779837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pk_buyer</a:t>
            </a:r>
          </a:p>
        </p:txBody>
      </p:sp>
      <p:sp>
        <p:nvSpPr>
          <p:cNvPr id="148504" name="Rectangle 2073"/>
          <p:cNvSpPr>
            <a:spLocks noChangeArrowheads="1"/>
          </p:cNvSpPr>
          <p:nvPr/>
        </p:nvSpPr>
        <p:spPr bwMode="blackWhite">
          <a:xfrm>
            <a:off x="4927600" y="6073775"/>
            <a:ext cx="831373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05" name="Rectangle 2074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6" name="Rectangle 2075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7" name="Rectangle 2076"/>
          <p:cNvSpPr>
            <a:spLocks noChangeArrowheads="1"/>
          </p:cNvSpPr>
          <p:nvPr/>
        </p:nvSpPr>
        <p:spPr bwMode="blackWhite">
          <a:xfrm>
            <a:off x="1147763" y="7332663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fr_buyer_prod</a:t>
            </a:r>
          </a:p>
        </p:txBody>
      </p:sp>
      <p:sp>
        <p:nvSpPr>
          <p:cNvPr id="148508" name="Rectangle 2077"/>
          <p:cNvSpPr>
            <a:spLocks noChangeArrowheads="1"/>
          </p:cNvSpPr>
          <p:nvPr/>
        </p:nvSpPr>
        <p:spPr bwMode="blackWhite">
          <a:xfrm>
            <a:off x="4927600" y="7332663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8509" name="Rectangle 2079"/>
          <p:cNvSpPr>
            <a:spLocks noChangeArrowheads="1"/>
          </p:cNvSpPr>
          <p:nvPr/>
        </p:nvSpPr>
        <p:spPr bwMode="blackWhite">
          <a:xfrm>
            <a:off x="1147763" y="35210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buyer_telext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10" name="Rectangle 2080"/>
          <p:cNvSpPr>
            <a:spLocks noChangeArrowheads="1"/>
          </p:cNvSpPr>
          <p:nvPr/>
        </p:nvSpPr>
        <p:spPr bwMode="blackWhite">
          <a:xfrm>
            <a:off x="4170363" y="3521075"/>
            <a:ext cx="1890712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</p:txBody>
      </p:sp>
      <p:sp>
        <p:nvSpPr>
          <p:cNvPr id="148511" name="Rectangle 2081"/>
          <p:cNvSpPr>
            <a:spLocks noChangeArrowheads="1"/>
          </p:cNvSpPr>
          <p:nvPr/>
        </p:nvSpPr>
        <p:spPr bwMode="blackWhite">
          <a:xfrm>
            <a:off x="6061075" y="3521075"/>
            <a:ext cx="30226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12" name="Rectangle 2082"/>
          <p:cNvSpPr>
            <a:spLocks noChangeArrowheads="1"/>
          </p:cNvSpPr>
          <p:nvPr/>
        </p:nvSpPr>
        <p:spPr bwMode="blackWhite">
          <a:xfrm>
            <a:off x="9082088" y="3521075"/>
            <a:ext cx="4156075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구내전화번호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37" name="Rectangle 29"/>
          <p:cNvSpPr>
            <a:spLocks noChangeArrowheads="1"/>
          </p:cNvSpPr>
          <p:nvPr/>
        </p:nvSpPr>
        <p:spPr bwMode="blackWhite">
          <a:xfrm>
            <a:off x="1147763" y="600075"/>
            <a:ext cx="12090400" cy="96186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 ADD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buyer_mail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varchar2(60) NOT NULL,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varchar2(20),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varchar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(60)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fr_buyer_lprod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buyer</a:t>
            </a:r>
          </a:p>
          <a:p>
            <a:pPr lvl="1"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Check_Phone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CHECK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'[0-9][0-9]') 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ON buyer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8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INDEX buyer_inx1;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INSERT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ALL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VALUES ('P10101','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삼성컴퓨터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','P101','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주택은행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','123-456-7890', 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이건상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동 현대비전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21', '1125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'02-522-7890','02-522-7891', 'samcom@samcom.co.kr','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송동구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('P10102','</a:t>
            </a:r>
            <a:r>
              <a:rPr lang="ko-KR" altLang="en-US" sz="1600">
                <a:latin typeface="HY중고딕" pitchFamily="18" charset="-127"/>
              </a:rPr>
              <a:t>삼보컴퓨터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','732-702-195670', '</a:t>
            </a:r>
            <a:r>
              <a:rPr lang="ko-KR" altLang="en-US" sz="1600">
                <a:latin typeface="HY중고딕" pitchFamily="18" charset="-127"/>
              </a:rPr>
              <a:t>김현우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'2712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'02-632-5690','02-632-5699', 'sambo@sambo.co.kr','</a:t>
            </a:r>
            <a:r>
              <a:rPr lang="ko-KR" altLang="en-US" sz="1600">
                <a:latin typeface="HY중고딕" pitchFamily="18" charset="-127"/>
              </a:rPr>
              <a:t>김서구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('P10103','</a:t>
            </a:r>
            <a:r>
              <a:rPr lang="ko-KR" altLang="en-US" sz="1600">
                <a:latin typeface="HY중고딕" pitchFamily="18" charset="-127"/>
              </a:rPr>
              <a:t>현주컴퓨터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','112-650-397811', '</a:t>
            </a:r>
            <a:r>
              <a:rPr lang="ko-KR" altLang="en-US" sz="1600">
                <a:latin typeface="HY중고딕" pitchFamily="18" charset="-127"/>
              </a:rPr>
              <a:t>심현주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','157-899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'032-233-7832',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'032-233-7833', 'hyunju@hyunju.com','</a:t>
            </a:r>
            <a:r>
              <a:rPr lang="ko-KR" altLang="en-US" sz="1600">
                <a:latin typeface="HY중고딕" pitchFamily="18" charset="-127"/>
              </a:rPr>
              <a:t>강남구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('P10201','</a:t>
            </a:r>
            <a:r>
              <a:rPr lang="ko-KR" altLang="en-US" sz="1600">
                <a:latin typeface="HY중고딕" pitchFamily="18" charset="-127"/>
              </a:rPr>
              <a:t>대우전자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','222-333-567890', '</a:t>
            </a:r>
            <a:r>
              <a:rPr lang="ko-KR" altLang="en-US" sz="1600">
                <a:latin typeface="HY중고딕" pitchFamily="18" charset="-127"/>
              </a:rPr>
              <a:t>강대우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','232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'053-780-2356',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'053-780-2357', 'daewoo@daewoo.co.kr','</a:t>
            </a:r>
            <a:r>
              <a:rPr lang="ko-KR" altLang="en-US" sz="1600">
                <a:latin typeface="HY중고딕" pitchFamily="18" charset="-127"/>
              </a:rPr>
              <a:t>성대우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('P10202','</a:t>
            </a:r>
            <a:r>
              <a:rPr lang="ko-KR" altLang="en-US" sz="1600">
                <a:latin typeface="HY중고딕" pitchFamily="18" charset="-127"/>
              </a:rPr>
              <a:t>삼성전자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','989-323-567898', '</a:t>
            </a:r>
            <a:r>
              <a:rPr lang="ko-KR" altLang="en-US" sz="1600" err="1">
                <a:latin typeface="HY중고딕" pitchFamily="18" charset="-127"/>
              </a:rPr>
              <a:t>박삼성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','1708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'051-567-5312','051-567-5313', 'samsung@samsung.com','</a:t>
            </a:r>
            <a:r>
              <a:rPr lang="ko-KR" altLang="en-US" sz="1600">
                <a:latin typeface="HY중고딕" pitchFamily="18" charset="-127"/>
              </a:rPr>
              <a:t>김인우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('P20101','</a:t>
            </a:r>
            <a:r>
              <a:rPr lang="ko-KR" altLang="en-US" sz="1600">
                <a:latin typeface="HY중고딕" pitchFamily="18" charset="-127"/>
              </a:rPr>
              <a:t>대현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','688-323-567898', '</a:t>
            </a:r>
            <a:r>
              <a:rPr lang="ko-KR" altLang="en-US" sz="1600">
                <a:latin typeface="HY중고딕" pitchFamily="18" charset="-127"/>
              </a:rPr>
              <a:t>신대현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 '508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','042-332-5123',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'042-332-5125','daehyun@daehyun.com','</a:t>
            </a:r>
            <a:r>
              <a:rPr lang="ko-KR" altLang="en-US" sz="1600" smtClean="0">
                <a:latin typeface="HY중고딕" pitchFamily="18" charset="-127"/>
              </a:rPr>
              <a:t>진대영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  <a:endParaRPr lang="en-US" altLang="ko-KR" sz="1600">
              <a:latin typeface="HY중고딕" pitchFamily="18" charset="-127"/>
            </a:endParaRPr>
          </a:p>
        </p:txBody>
      </p:sp>
      <p:sp>
        <p:nvSpPr>
          <p:cNvPr id="150531" name="Rectangle 10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0532" name="AutoShape 11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('P20102','</a:t>
            </a:r>
            <a:r>
              <a:rPr lang="ko-KR" altLang="en-US" sz="1600">
                <a:latin typeface="HY중고딕" pitchFamily="18" charset="-127"/>
              </a:rPr>
              <a:t>마르죠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','123-777-7890', '</a:t>
            </a:r>
            <a:r>
              <a:rPr lang="ko-KR" altLang="en-US" sz="1600" err="1">
                <a:latin typeface="HY중고딕" pitchFamily="18" charset="-127"/>
              </a:rPr>
              <a:t>이마루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</a:rPr>
              <a:t>2</a:t>
            </a:r>
            <a:r>
              <a:rPr lang="ko-KR" altLang="en-US" sz="1600">
                <a:latin typeface="HY중고딕" pitchFamily="18" charset="-127"/>
              </a:rPr>
              <a:t>동 현대비전</a:t>
            </a:r>
            <a:r>
              <a:rPr lang="en-US" altLang="ko-KR" sz="1600">
                <a:latin typeface="HY중고딕" pitchFamily="18" charset="-127"/>
              </a:rPr>
              <a:t>21', '1211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','02-533-7890',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'02-533-7891', 'mar@marjo.co.kr','</a:t>
            </a:r>
            <a:r>
              <a:rPr lang="ko-KR" altLang="en-US" sz="1600">
                <a:latin typeface="HY중고딕" pitchFamily="18" charset="-127"/>
              </a:rPr>
              <a:t>조현상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('P20201','LG</a:t>
            </a:r>
            <a:r>
              <a:rPr lang="ko-KR" altLang="en-US" sz="1600">
                <a:latin typeface="HY중고딕" pitchFamily="18" charset="-127"/>
              </a:rPr>
              <a:t>패션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','732-702-556677', '</a:t>
            </a:r>
            <a:r>
              <a:rPr lang="ko-KR" altLang="en-US" sz="1600" err="1">
                <a:latin typeface="HY중고딕" pitchFamily="18" charset="-127"/>
              </a:rPr>
              <a:t>김애지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'5011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','02-332-5690',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'02-332-5699', 'lgfashion@lgfashion.co.kr','</a:t>
            </a:r>
            <a:r>
              <a:rPr lang="ko-KR" altLang="en-US" sz="1600">
                <a:latin typeface="HY중고딕" pitchFamily="18" charset="-127"/>
              </a:rPr>
              <a:t>남지수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('P20202','</a:t>
            </a:r>
            <a:r>
              <a:rPr lang="ko-KR" altLang="en-US" sz="1600" err="1">
                <a:latin typeface="HY중고딕" pitchFamily="18" charset="-127"/>
              </a:rPr>
              <a:t>캠브리지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','112-888-397811', '</a:t>
            </a:r>
            <a:r>
              <a:rPr lang="ko-KR" altLang="en-US" sz="1600" err="1">
                <a:latin typeface="HY중고딕" pitchFamily="18" charset="-127"/>
              </a:rPr>
              <a:t>안불이주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','535-899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'032-255-7832',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'032-255-7833', 'cambrige@cambrige.com','</a:t>
            </a:r>
            <a:r>
              <a:rPr lang="ko-KR" altLang="en-US" sz="1600" err="1">
                <a:latin typeface="HY중고딕" pitchFamily="18" charset="-127"/>
              </a:rPr>
              <a:t>신일수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('P30101','</a:t>
            </a:r>
            <a:r>
              <a:rPr lang="ko-KR" altLang="en-US" sz="1600" err="1">
                <a:latin typeface="HY중고딕" pitchFamily="18" charset="-127"/>
              </a:rPr>
              <a:t>가파치</a:t>
            </a:r>
            <a:r>
              <a:rPr lang="en-US" altLang="ko-KR" sz="1600">
                <a:latin typeface="HY중고딕" pitchFamily="18" charset="-127"/>
              </a:rPr>
              <a:t>','P301','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','211-333-511890', '</a:t>
            </a:r>
            <a:r>
              <a:rPr lang="ko-KR" altLang="en-US" sz="1600">
                <a:latin typeface="HY중고딕" pitchFamily="18" charset="-127"/>
              </a:rPr>
              <a:t>김선아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','555-66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'053-535-2356',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'053-535-2357', 'gapachi@gapachi.co.kr','</a:t>
            </a:r>
            <a:r>
              <a:rPr lang="ko-KR" altLang="en-US" sz="1600">
                <a:latin typeface="HY중고딕" pitchFamily="18" charset="-127"/>
              </a:rPr>
              <a:t>이수나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</a:t>
            </a:r>
            <a:r>
              <a:rPr lang="en-US" altLang="ko-KR" sz="1600" smtClean="0">
                <a:latin typeface="HY중고딕" pitchFamily="18" charset="-127"/>
              </a:rPr>
              <a:t> </a:t>
            </a:r>
            <a:r>
              <a:rPr lang="en-US" altLang="ko-KR" sz="1600">
                <a:latin typeface="HY중고딕" pitchFamily="18" charset="-127"/>
              </a:rPr>
              <a:t>VALUES ('P30201','</a:t>
            </a:r>
            <a:r>
              <a:rPr lang="ko-KR" altLang="en-US" sz="1600">
                <a:latin typeface="HY중고딕" pitchFamily="18" charset="-127"/>
              </a:rPr>
              <a:t>한국화장품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','333-355-568898','</a:t>
            </a:r>
            <a:r>
              <a:rPr lang="ko-KR" altLang="en-US" sz="1600">
                <a:latin typeface="HY중고딕" pitchFamily="18" charset="-127"/>
              </a:rPr>
              <a:t>박한국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','309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'051-212-5312','051-212-5313','hangook@hangook.com','</a:t>
            </a:r>
            <a:r>
              <a:rPr lang="ko-KR" altLang="en-US" sz="1600" err="1">
                <a:latin typeface="HY중고딕" pitchFamily="18" charset="-127"/>
              </a:rPr>
              <a:t>김사우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('P30202','</a:t>
            </a:r>
            <a:r>
              <a:rPr lang="ko-KR" altLang="en-US" sz="1600" err="1">
                <a:latin typeface="HY중고딕" pitchFamily="18" charset="-127"/>
              </a:rPr>
              <a:t>피어리스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','677-888-569998','</a:t>
            </a:r>
            <a:r>
              <a:rPr lang="ko-KR" altLang="en-US" sz="1600">
                <a:latin typeface="HY중고딕" pitchFamily="18" charset="-127"/>
              </a:rPr>
              <a:t>신상우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','612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'042-222-5123','042-222-5125','pieoris@pieoris.com','</a:t>
            </a:r>
            <a:r>
              <a:rPr lang="ko-KR" altLang="en-US" sz="1600">
                <a:latin typeface="HY중고딕" pitchFamily="18" charset="-127"/>
              </a:rPr>
              <a:t>이진영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('P30203','</a:t>
            </a:r>
            <a:r>
              <a:rPr lang="ko-KR" altLang="en-US" sz="1600">
                <a:latin typeface="HY중고딕" pitchFamily="18" charset="-127"/>
              </a:rPr>
              <a:t>참존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','555-777-567778','</a:t>
            </a:r>
            <a:r>
              <a:rPr lang="ko-KR" altLang="en-US" sz="1600" err="1">
                <a:latin typeface="HY중고딕" pitchFamily="18" charset="-127"/>
              </a:rPr>
              <a:t>오참존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','1007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'042-622-5123','042-622-5125','chamjon@chamjon.com','</a:t>
            </a:r>
            <a:r>
              <a:rPr lang="ko-KR" altLang="en-US" sz="1600">
                <a:latin typeface="HY중고딕" pitchFamily="18" charset="-127"/>
              </a:rPr>
              <a:t>성애란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 smtClean="0">
                <a:latin typeface="HY중고딕" pitchFamily="18" charset="-127"/>
              </a:rPr>
              <a:t>SELECT * FROM DUAL;</a:t>
            </a:r>
            <a:endParaRPr lang="en-US" altLang="ko-KR" sz="16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1555" name="Rectangle 5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1556" name="AutoShape 6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9091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varchar2(10)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varchar2(40)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char(4)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char(6)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공급업체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number(10)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소비자가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prod_outline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varchar2(100)  NOT NULL,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상품개략설명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prod_detail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clob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상품상세설명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prod_img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varchar2(40)  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prod_insdate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date,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신규일자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prod_properstock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안전재고수량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prod_size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크기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prod_color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색상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prod_delivery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varchar2(255),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배달특기사항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prod_unit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varchar2(6),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2580" name="AutoShape 30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" name="오각형 5"/>
          <p:cNvSpPr/>
          <p:nvPr/>
        </p:nvSpPr>
        <p:spPr bwMode="auto">
          <a:xfrm>
            <a:off x="3528492" y="9145091"/>
            <a:ext cx="6552728" cy="792088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다음 페이지에 계속</a:t>
            </a:r>
            <a:r>
              <a:rPr lang="en-US" altLang="ko-KR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…</a:t>
            </a:r>
            <a:endParaRPr kumimoji="1" lang="ko-KR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48"/>
          <p:cNvGrpSpPr>
            <a:grpSpLocks/>
          </p:cNvGrpSpPr>
          <p:nvPr/>
        </p:nvGrpSpPr>
        <p:grpSpPr bwMode="auto">
          <a:xfrm>
            <a:off x="1320800" y="2211388"/>
            <a:ext cx="11041063" cy="7250112"/>
            <a:chOff x="384" y="681"/>
            <a:chExt cx="4800" cy="3280"/>
          </a:xfrm>
        </p:grpSpPr>
        <p:sp>
          <p:nvSpPr>
            <p:cNvPr id="2055" name="Oval 45"/>
            <p:cNvSpPr>
              <a:spLocks noChangeArrowheads="1"/>
            </p:cNvSpPr>
            <p:nvPr/>
          </p:nvSpPr>
          <p:spPr bwMode="auto">
            <a:xfrm>
              <a:off x="3312" y="1776"/>
              <a:ext cx="1872" cy="1152"/>
            </a:xfrm>
            <a:prstGeom prst="ellipse">
              <a:avLst/>
            </a:prstGeom>
            <a:solidFill>
              <a:srgbClr val="FFFF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 b="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6" name="AutoShape 3"/>
            <p:cNvSpPr>
              <a:spLocks noChangeArrowheads="1"/>
            </p:cNvSpPr>
            <p:nvPr/>
          </p:nvSpPr>
          <p:spPr bwMode="auto">
            <a:xfrm>
              <a:off x="3504" y="720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3849" y="996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지도교수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생년월일</a:t>
              </a:r>
            </a:p>
          </p:txBody>
        </p:sp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3807" y="681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학생 파일</a:t>
              </a:r>
            </a:p>
          </p:txBody>
        </p:sp>
        <p:sp>
          <p:nvSpPr>
            <p:cNvPr id="2059" name="AutoShape 7"/>
            <p:cNvSpPr>
              <a:spLocks noChangeArrowheads="1"/>
            </p:cNvSpPr>
            <p:nvPr/>
          </p:nvSpPr>
          <p:spPr bwMode="auto">
            <a:xfrm>
              <a:off x="3504" y="3168"/>
              <a:ext cx="1152" cy="76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0" name="Rectangle 8"/>
            <p:cNvSpPr>
              <a:spLocks noChangeArrowheads="1"/>
            </p:cNvSpPr>
            <p:nvPr/>
          </p:nvSpPr>
          <p:spPr bwMode="auto">
            <a:xfrm>
              <a:off x="3849" y="3418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성적</a:t>
              </a:r>
            </a:p>
          </p:txBody>
        </p:sp>
        <p:sp>
          <p:nvSpPr>
            <p:cNvPr id="2061" name="Text Box 9"/>
            <p:cNvSpPr txBox="1">
              <a:spLocks noChangeArrowheads="1"/>
            </p:cNvSpPr>
            <p:nvPr/>
          </p:nvSpPr>
          <p:spPr bwMode="auto">
            <a:xfrm>
              <a:off x="3807" y="3144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등록 파일</a:t>
              </a:r>
            </a:p>
          </p:txBody>
        </p:sp>
        <p:sp>
          <p:nvSpPr>
            <p:cNvPr id="2062" name="Rectangle 10"/>
            <p:cNvSpPr>
              <a:spLocks noChangeArrowheads="1"/>
            </p:cNvSpPr>
            <p:nvPr/>
          </p:nvSpPr>
          <p:spPr bwMode="auto">
            <a:xfrm>
              <a:off x="1296" y="1092"/>
              <a:ext cx="81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2063" name="Rectangle 11"/>
            <p:cNvSpPr>
              <a:spLocks noChangeArrowheads="1"/>
            </p:cNvSpPr>
            <p:nvPr/>
          </p:nvSpPr>
          <p:spPr bwMode="auto">
            <a:xfrm>
              <a:off x="1296" y="2832"/>
              <a:ext cx="816" cy="40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2050" name="Object 12"/>
            <p:cNvGraphicFramePr>
              <a:graphicFrameLocks noChangeAspect="1"/>
            </p:cNvGraphicFramePr>
            <p:nvPr/>
          </p:nvGraphicFramePr>
          <p:xfrm>
            <a:off x="384" y="1008"/>
            <a:ext cx="482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6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008"/>
                          <a:ext cx="482" cy="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13"/>
            <p:cNvGraphicFramePr>
              <a:graphicFrameLocks noChangeAspect="1"/>
            </p:cNvGraphicFramePr>
            <p:nvPr/>
          </p:nvGraphicFramePr>
          <p:xfrm>
            <a:off x="384" y="2844"/>
            <a:ext cx="52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7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844"/>
                          <a:ext cx="52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64" name="AutoShape 14"/>
            <p:cNvCxnSpPr>
              <a:cxnSpLocks noChangeShapeType="1"/>
              <a:endCxn id="2062" idx="1"/>
            </p:cNvCxnSpPr>
            <p:nvPr/>
          </p:nvCxnSpPr>
          <p:spPr bwMode="auto">
            <a:xfrm>
              <a:off x="866" y="1308"/>
              <a:ext cx="43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65" name="AutoShape 16"/>
            <p:cNvCxnSpPr>
              <a:cxnSpLocks noChangeShapeType="1"/>
              <a:endCxn id="2063" idx="1"/>
            </p:cNvCxnSpPr>
            <p:nvPr/>
          </p:nvCxnSpPr>
          <p:spPr bwMode="auto">
            <a:xfrm>
              <a:off x="912" y="3036"/>
              <a:ext cx="38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066" name="AutoShape 28"/>
            <p:cNvSpPr>
              <a:spLocks noChangeArrowheads="1"/>
            </p:cNvSpPr>
            <p:nvPr/>
          </p:nvSpPr>
          <p:spPr bwMode="auto">
            <a:xfrm>
              <a:off x="3504" y="1944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7" name="Rectangle 23"/>
            <p:cNvSpPr>
              <a:spLocks noChangeArrowheads="1"/>
            </p:cNvSpPr>
            <p:nvPr/>
          </p:nvSpPr>
          <p:spPr bwMode="auto">
            <a:xfrm>
              <a:off x="3888" y="2127"/>
              <a:ext cx="48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주소</a:t>
              </a:r>
            </a:p>
          </p:txBody>
        </p:sp>
        <p:sp>
          <p:nvSpPr>
            <p:cNvPr id="2068" name="AutoShape 32"/>
            <p:cNvSpPr>
              <a:spLocks noChangeArrowheads="1"/>
            </p:cNvSpPr>
            <p:nvPr/>
          </p:nvSpPr>
          <p:spPr bwMode="auto">
            <a:xfrm>
              <a:off x="3912" y="15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9" name="AutoShape 33"/>
            <p:cNvSpPr>
              <a:spLocks noChangeArrowheads="1"/>
            </p:cNvSpPr>
            <p:nvPr/>
          </p:nvSpPr>
          <p:spPr bwMode="auto">
            <a:xfrm>
              <a:off x="3912" y="27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70" name="Rectangle 34"/>
            <p:cNvSpPr>
              <a:spLocks noChangeArrowheads="1"/>
            </p:cNvSpPr>
            <p:nvPr/>
          </p:nvSpPr>
          <p:spPr bwMode="auto">
            <a:xfrm>
              <a:off x="2544" y="720"/>
              <a:ext cx="528" cy="321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99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B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M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</a:t>
              </a:r>
            </a:p>
          </p:txBody>
        </p:sp>
        <p:sp>
          <p:nvSpPr>
            <p:cNvPr id="2071" name="Line 37"/>
            <p:cNvSpPr>
              <a:spLocks noChangeShapeType="1"/>
            </p:cNvSpPr>
            <p:nvPr/>
          </p:nvSpPr>
          <p:spPr bwMode="auto">
            <a:xfrm>
              <a:off x="3072" y="24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2" name="Line 40"/>
            <p:cNvSpPr>
              <a:spLocks noChangeShapeType="1"/>
            </p:cNvSpPr>
            <p:nvPr/>
          </p:nvSpPr>
          <p:spPr bwMode="auto">
            <a:xfrm>
              <a:off x="3072" y="36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3" name="Line 41"/>
            <p:cNvSpPr>
              <a:spLocks noChangeShapeType="1"/>
            </p:cNvSpPr>
            <p:nvPr/>
          </p:nvSpPr>
          <p:spPr bwMode="auto">
            <a:xfrm>
              <a:off x="3080" y="1152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4" name="Line 42"/>
            <p:cNvSpPr>
              <a:spLocks noChangeShapeType="1"/>
            </p:cNvSpPr>
            <p:nvPr/>
          </p:nvSpPr>
          <p:spPr bwMode="auto">
            <a:xfrm>
              <a:off x="2112" y="1308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5" name="Line 43"/>
            <p:cNvSpPr>
              <a:spLocks noChangeShapeType="1"/>
            </p:cNvSpPr>
            <p:nvPr/>
          </p:nvSpPr>
          <p:spPr bwMode="auto">
            <a:xfrm>
              <a:off x="2112" y="3036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6" name="Text Box 47"/>
            <p:cNvSpPr txBox="1">
              <a:spLocks noChangeArrowheads="1"/>
            </p:cNvSpPr>
            <p:nvPr/>
          </p:nvSpPr>
          <p:spPr bwMode="auto">
            <a:xfrm>
              <a:off x="4752" y="2256"/>
              <a:ext cx="342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solidFill>
                    <a:srgbClr val="FF3300"/>
                  </a:solidFill>
                  <a:latin typeface="HY중고딕" pitchFamily="18" charset="-127"/>
                  <a:ea typeface="HY중고딕" pitchFamily="18" charset="-127"/>
                </a:rPr>
                <a:t>공유</a:t>
              </a:r>
            </a:p>
          </p:txBody>
        </p:sp>
      </p:grpSp>
      <p:sp>
        <p:nvSpPr>
          <p:cNvPr id="2053" name="Rectangle 4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굴림" pitchFamily="50" charset="-127"/>
              </a:rPr>
              <a:t>데이터베이스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3810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prod_qtyin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총입고수량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총판매수량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점수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buyer(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3603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blackWhite">
          <a:xfrm>
            <a:off x="1133475" y="5160963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입고상품정보테이블 생성</a:t>
            </a:r>
          </a:p>
        </p:txBody>
      </p:sp>
      <p:sp>
        <p:nvSpPr>
          <p:cNvPr id="966662" name="Rectangle 6"/>
          <p:cNvSpPr>
            <a:spLocks noChangeArrowheads="1"/>
          </p:cNvSpPr>
          <p:nvPr/>
        </p:nvSpPr>
        <p:spPr bwMode="blackWhite">
          <a:xfrm>
            <a:off x="1119188" y="5826125"/>
            <a:ext cx="12091987" cy="449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date    NOT NULL,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입고일자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varchar2(10)  NOT NULL,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매입단가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buy_date,buy_prod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fr_buyprod_prod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3606" name="AutoShape 7">
            <a:hlinkClick r:id="rId3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38088" y="5805488"/>
            <a:ext cx="603250" cy="315912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7" name="Rectangle 8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회원정보테이블 생성</a:t>
            </a:r>
          </a:p>
        </p:txBody>
      </p:sp>
      <p:sp>
        <p:nvSpPr>
          <p:cNvPr id="413699" name="Rectangle 3"/>
          <p:cNvSpPr>
            <a:spLocks noChangeArrowheads="1"/>
          </p:cNvSpPr>
          <p:nvPr/>
        </p:nvSpPr>
        <p:spPr bwMode="blackWhite">
          <a:xfrm>
            <a:off x="1133475" y="1204913"/>
            <a:ext cx="12091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CREATE TABLE  member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ID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mem_pass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비밀번호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varchar2(20)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성명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mem_regno1           char(6)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주민등록번호앞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mem_regno2           char(7)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date,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mem_zip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char(7)      NOT NULL,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mem_add1                varchar2(100)  NOT NULL,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mem_add2                varchar2(80)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mem_hometel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varchar2(14)  NOT NULL,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집전화번호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mem_comtel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varchar2(14)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회사전화번호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varchar2(15),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이동전화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mem_mail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varchar2(60)  NOT NULL,    -- E-mail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mem_job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mem_like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취미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mem_memorialday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date, 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기념일날짜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number(10),             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mem_delete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varchar2(1),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삭제여부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pk_member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b="0">
              <a:latin typeface="HY중고딕" pitchFamily="18" charset="-127"/>
            </a:endParaRPr>
          </a:p>
        </p:txBody>
      </p:sp>
      <p:sp>
        <p:nvSpPr>
          <p:cNvPr id="154628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31286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장바구니정보테이블 생성</a:t>
            </a:r>
          </a:p>
        </p:txBody>
      </p:sp>
      <p:sp>
        <p:nvSpPr>
          <p:cNvPr id="967686" name="Rectangle 6"/>
          <p:cNvSpPr>
            <a:spLocks noChangeArrowheads="1"/>
          </p:cNvSpPr>
          <p:nvPr/>
        </p:nvSpPr>
        <p:spPr bwMode="blackWhite">
          <a:xfrm>
            <a:off x="1147763" y="1320800"/>
            <a:ext cx="12090400" cy="660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cart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char(13)    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number(8)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pk_cart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cart_no,cart_prod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member(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5652" name="AutoShape 7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320800"/>
            <a:ext cx="604837" cy="311150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blackWhite">
          <a:xfrm>
            <a:off x="1147763" y="54006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2371" name="Rectangle 3"/>
          <p:cNvSpPr>
            <a:spLocks noChangeArrowheads="1"/>
          </p:cNvSpPr>
          <p:nvPr/>
        </p:nvSpPr>
        <p:spPr bwMode="blackWhite">
          <a:xfrm>
            <a:off x="1133475" y="6648450"/>
            <a:ext cx="12091988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검색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*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테이블로부터 모든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검색하시오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prod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테이블로부터 모든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6676" name="Rectangle 25"/>
          <p:cNvSpPr>
            <a:spLocks noChangeArrowheads="1"/>
          </p:cNvSpPr>
          <p:nvPr/>
        </p:nvSpPr>
        <p:spPr bwMode="auto">
          <a:xfrm>
            <a:off x="1147763" y="651827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6677" name="AutoShape 26"/>
          <p:cNvSpPr>
            <a:spLocks noChangeArrowheads="1"/>
          </p:cNvSpPr>
          <p:nvPr/>
        </p:nvSpPr>
        <p:spPr bwMode="auto">
          <a:xfrm>
            <a:off x="1147763" y="602138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자료의 검색</a:t>
            </a:r>
          </a:p>
        </p:txBody>
      </p:sp>
      <p:sp>
        <p:nvSpPr>
          <p:cNvPr id="156678" name="Rectangle 36"/>
          <p:cNvSpPr>
            <a:spLocks noChangeArrowheads="1"/>
          </p:cNvSpPr>
          <p:nvPr/>
        </p:nvSpPr>
        <p:spPr bwMode="blackWhite">
          <a:xfrm>
            <a:off x="1147763" y="512763"/>
            <a:ext cx="6427787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우편번호정보테이블 생성</a:t>
            </a:r>
          </a:p>
        </p:txBody>
      </p:sp>
      <p:sp>
        <p:nvSpPr>
          <p:cNvPr id="442405" name="Rectangle 37"/>
          <p:cNvSpPr>
            <a:spLocks noChangeArrowheads="1"/>
          </p:cNvSpPr>
          <p:nvPr/>
        </p:nvSpPr>
        <p:spPr bwMode="blackWhite">
          <a:xfrm>
            <a:off x="1147763" y="1162050"/>
            <a:ext cx="12090400" cy="4125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char(7)  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     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sido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 char) NOT NULL,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특별시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광역시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gugun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varchar2(10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dong       varchar2(30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건물명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bunji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 char),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아파트동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호수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seq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number(5)  NOT NULL );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자료순서</a:t>
            </a:r>
          </a:p>
          <a:p>
            <a:pPr defTabSz="282575">
              <a:lnSpc>
                <a:spcPct val="9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idx_ziptb_zipcode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ON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</p:txBody>
      </p:sp>
      <p:sp>
        <p:nvSpPr>
          <p:cNvPr id="156680" name="AutoShape 38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162050"/>
            <a:ext cx="604837" cy="315913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10" name="Rectangle 6"/>
          <p:cNvSpPr>
            <a:spLocks noChangeArrowheads="1"/>
          </p:cNvSpPr>
          <p:nvPr/>
        </p:nvSpPr>
        <p:spPr bwMode="blackWhite">
          <a:xfrm>
            <a:off x="1119188" y="1290638"/>
            <a:ext cx="12091987" cy="2789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테이블로부터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성명을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699" name="Rectangle 7"/>
          <p:cNvSpPr>
            <a:spLocks noChangeArrowheads="1"/>
          </p:cNvSpPr>
          <p:nvPr/>
        </p:nvSpPr>
        <p:spPr bwMode="auto">
          <a:xfrm>
            <a:off x="1133475" y="11001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7700" name="AutoShape 8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검색</a:t>
            </a:r>
          </a:p>
        </p:txBody>
      </p:sp>
      <p:sp>
        <p:nvSpPr>
          <p:cNvPr id="968716" name="Rectangle 1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162425"/>
            <a:ext cx="12091987" cy="2078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테이블로부터 상품코드와 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702" name="TextBox 5"/>
          <p:cNvSpPr txBox="1">
            <a:spLocks noChangeArrowheads="1"/>
          </p:cNvSpPr>
          <p:nvPr/>
        </p:nvSpPr>
        <p:spPr bwMode="auto">
          <a:xfrm>
            <a:off x="8785225" y="5040313"/>
            <a:ext cx="36464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4412" name="Rectangle 12"/>
          <p:cNvSpPr>
            <a:spLocks noChangeArrowheads="1"/>
          </p:cNvSpPr>
          <p:nvPr/>
        </p:nvSpPr>
        <p:spPr bwMode="blackWhite">
          <a:xfrm>
            <a:off x="1119188" y="180022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산술연산자를 사용하여 검색되는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자료값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상수값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산술연산자로 구성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산술연산자는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+, -, *, /, ()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로구성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4" name="Rectangle 13"/>
          <p:cNvSpPr>
            <a:spLocks noChangeArrowheads="1"/>
          </p:cNvSpPr>
          <p:nvPr/>
        </p:nvSpPr>
        <p:spPr bwMode="auto">
          <a:xfrm>
            <a:off x="1133475" y="1660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8725" name="AutoShape 14"/>
          <p:cNvSpPr>
            <a:spLocks noChangeArrowheads="1"/>
          </p:cNvSpPr>
          <p:nvPr/>
        </p:nvSpPr>
        <p:spPr bwMode="auto">
          <a:xfrm>
            <a:off x="1133475" y="120015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산술식을 사용한 검색</a:t>
            </a:r>
          </a:p>
        </p:txBody>
      </p:sp>
      <p:sp>
        <p:nvSpPr>
          <p:cNvPr id="614420" name="Rectangle 2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361113"/>
            <a:ext cx="12091987" cy="2640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 검색 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판매단가 *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55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계산한다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8569325" y="687546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PROD_SALE*55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판매금액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4" name="Rectangle 6"/>
          <p:cNvSpPr>
            <a:spLocks noChangeArrowheads="1"/>
          </p:cNvSpPr>
          <p:nvPr/>
        </p:nvSpPr>
        <p:spPr bwMode="blackWhite">
          <a:xfrm>
            <a:off x="1119188" y="107950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Heading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명이 출력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검색결과 출력되는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명을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"alias",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 alias,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월평균으로 변경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47" name="Rectangle 7"/>
          <p:cNvSpPr>
            <a:spLocks noChangeArrowheads="1"/>
          </p:cNvSpPr>
          <p:nvPr/>
        </p:nvSpPr>
        <p:spPr bwMode="auto">
          <a:xfrm>
            <a:off x="1133475" y="97790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9748" name="AutoShape 8"/>
          <p:cNvSpPr>
            <a:spLocks noChangeArrowheads="1"/>
          </p:cNvSpPr>
          <p:nvPr/>
        </p:nvSpPr>
        <p:spPr bwMode="auto">
          <a:xfrm>
            <a:off x="1133475" y="4794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alias</a:t>
            </a:r>
          </a:p>
        </p:txBody>
      </p:sp>
      <p:sp>
        <p:nvSpPr>
          <p:cNvPr id="96973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321550"/>
            <a:ext cx="12091987" cy="277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Column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거래처코드로 정의하시오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50" name="TextBox 5"/>
          <p:cNvSpPr txBox="1">
            <a:spLocks noChangeArrowheads="1"/>
          </p:cNvSpPr>
          <p:nvPr/>
        </p:nvSpPr>
        <p:spPr bwMode="auto">
          <a:xfrm>
            <a:off x="9072563" y="778351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7" name="Rectangle 15"/>
          <p:cNvSpPr>
            <a:spLocks noChangeArrowheads="1"/>
          </p:cNvSpPr>
          <p:nvPr/>
        </p:nvSpPr>
        <p:spPr bwMode="blackWhite">
          <a:xfrm>
            <a:off x="1119188" y="1897063"/>
            <a:ext cx="12091987" cy="5424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결과값에 중복된 값이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있을때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중복을 피하고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제거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DISTINCT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…..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상품분류를 중복되지 않게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DISTINCT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1" name="Rectangle 16"/>
          <p:cNvSpPr>
            <a:spLocks noChangeArrowheads="1"/>
          </p:cNvSpPr>
          <p:nvPr/>
        </p:nvSpPr>
        <p:spPr bwMode="auto">
          <a:xfrm>
            <a:off x="1133475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0772" name="AutoShape 17"/>
          <p:cNvSpPr>
            <a:spLocks noChangeArrowheads="1"/>
          </p:cNvSpPr>
          <p:nvPr/>
        </p:nvSpPr>
        <p:spPr bwMode="auto">
          <a:xfrm>
            <a:off x="1133475" y="12446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중복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제거</a:t>
            </a:r>
          </a:p>
        </p:txBody>
      </p:sp>
      <p:sp>
        <p:nvSpPr>
          <p:cNvPr id="160773" name="Rectangle 2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3433" name="Rectangle 4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거래처코드를 중복되지 않게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5" name="TextBox 6"/>
          <p:cNvSpPr txBox="1">
            <a:spLocks noChangeArrowheads="1"/>
          </p:cNvSpPr>
          <p:nvPr/>
        </p:nvSpPr>
        <p:spPr bwMode="auto">
          <a:xfrm>
            <a:off x="7993063" y="8640763"/>
            <a:ext cx="4968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DISTINCT 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6"/>
          <p:cNvSpPr>
            <a:spLocks noChangeArrowheads="1"/>
          </p:cNvSpPr>
          <p:nvPr/>
        </p:nvSpPr>
        <p:spPr bwMode="blackWhite">
          <a:xfrm>
            <a:off x="1147763" y="37211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1795" name="Rectangle 7"/>
          <p:cNvSpPr>
            <a:spLocks noChangeArrowheads="1"/>
          </p:cNvSpPr>
          <p:nvPr/>
        </p:nvSpPr>
        <p:spPr bwMode="blackWhite">
          <a:xfrm>
            <a:off x="4170363" y="37211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1796" name="Rectangle 8"/>
          <p:cNvSpPr>
            <a:spLocks noChangeArrowheads="1"/>
          </p:cNvSpPr>
          <p:nvPr/>
        </p:nvSpPr>
        <p:spPr bwMode="blackWhite">
          <a:xfrm>
            <a:off x="1147763" y="4292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</a:t>
            </a:r>
          </a:p>
        </p:txBody>
      </p:sp>
      <p:sp>
        <p:nvSpPr>
          <p:cNvPr id="161797" name="Rectangle 9"/>
          <p:cNvSpPr>
            <a:spLocks noChangeArrowheads="1"/>
          </p:cNvSpPr>
          <p:nvPr/>
        </p:nvSpPr>
        <p:spPr bwMode="blackWhite">
          <a:xfrm>
            <a:off x="4170363" y="4292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~ 99999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798" name="Rectangle 10"/>
          <p:cNvSpPr>
            <a:spLocks noChangeArrowheads="1"/>
          </p:cNvSpPr>
          <p:nvPr/>
        </p:nvSpPr>
        <p:spPr bwMode="blackWhite">
          <a:xfrm>
            <a:off x="1147763" y="4865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</a:t>
            </a:r>
          </a:p>
        </p:txBody>
      </p:sp>
      <p:sp>
        <p:nvSpPr>
          <p:cNvPr id="161799" name="Rectangle 11"/>
          <p:cNvSpPr>
            <a:spLocks noChangeArrowheads="1"/>
          </p:cNvSpPr>
          <p:nvPr/>
        </p:nvSpPr>
        <p:spPr bwMode="blackWhite">
          <a:xfrm>
            <a:off x="4170363" y="48656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1990-01-01 ~ 2001-12-31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800" name="Rectangle 12"/>
          <p:cNvSpPr>
            <a:spLocks noChangeArrowheads="1"/>
          </p:cNvSpPr>
          <p:nvPr/>
        </p:nvSpPr>
        <p:spPr bwMode="blackWhite">
          <a:xfrm>
            <a:off x="1147763" y="541813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</a:t>
            </a:r>
          </a:p>
        </p:txBody>
      </p:sp>
      <p:sp>
        <p:nvSpPr>
          <p:cNvPr id="161801" name="Rectangle 13"/>
          <p:cNvSpPr>
            <a:spLocks noChangeArrowheads="1"/>
          </p:cNvSpPr>
          <p:nvPr/>
        </p:nvSpPr>
        <p:spPr bwMode="blackWhite">
          <a:xfrm>
            <a:off x="4170363" y="541813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 ~ z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좌측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자리 부터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1802" name="Rectangle 14"/>
          <p:cNvSpPr>
            <a:spLocks noChangeArrowheads="1"/>
          </p:cNvSpPr>
          <p:nvPr/>
        </p:nvSpPr>
        <p:spPr bwMode="auto">
          <a:xfrm>
            <a:off x="1147763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1803" name="AutoShape 15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정렬</a:t>
            </a:r>
          </a:p>
        </p:txBody>
      </p:sp>
      <p:sp>
        <p:nvSpPr>
          <p:cNvPr id="161804" name="Rectangle 16"/>
          <p:cNvSpPr>
            <a:spLocks noChangeArrowheads="1"/>
          </p:cNvSpPr>
          <p:nvPr/>
        </p:nvSpPr>
        <p:spPr bwMode="blackWhite">
          <a:xfrm>
            <a:off x="1147763" y="5983288"/>
            <a:ext cx="3022600" cy="12271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NULL</a:t>
            </a:r>
          </a:p>
        </p:txBody>
      </p:sp>
      <p:sp>
        <p:nvSpPr>
          <p:cNvPr id="161805" name="Rectangle 17"/>
          <p:cNvSpPr>
            <a:spLocks noChangeArrowheads="1"/>
          </p:cNvSpPr>
          <p:nvPr/>
        </p:nvSpPr>
        <p:spPr bwMode="blackWhite">
          <a:xfrm>
            <a:off x="4170363" y="5983288"/>
            <a:ext cx="9067800" cy="1227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뒤에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Descending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앞에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정렬</a:t>
            </a:r>
          </a:p>
        </p:txBody>
      </p:sp>
      <p:sp>
        <p:nvSpPr>
          <p:cNvPr id="970770" name="Rectangle 18"/>
          <p:cNvSpPr>
            <a:spLocks noChangeArrowheads="1"/>
          </p:cNvSpPr>
          <p:nvPr/>
        </p:nvSpPr>
        <p:spPr bwMode="blackWhite">
          <a:xfrm>
            <a:off x="1133475" y="1296988"/>
            <a:ext cx="12091988" cy="2303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하고자 하면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사용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역순으로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뒤에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DESC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Alias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한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순서로 지정 가능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Default 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Ascending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blackWhite">
          <a:xfrm>
            <a:off x="1119188" y="1244600"/>
            <a:ext cx="12091987" cy="703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검색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mem_id;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17495" name="Rectangle 2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569325"/>
            <a:ext cx="12091987" cy="581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검색 조회를 역순으로 하시오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9"/>
          <p:cNvGrpSpPr>
            <a:grpSpLocks/>
          </p:cNvGrpSpPr>
          <p:nvPr/>
        </p:nvGrpSpPr>
        <p:grpSpPr bwMode="auto">
          <a:xfrm>
            <a:off x="1800225" y="2657475"/>
            <a:ext cx="9840913" cy="6840538"/>
            <a:chOff x="720" y="912"/>
            <a:chExt cx="3972" cy="2880"/>
          </a:xfrm>
        </p:grpSpPr>
        <p:sp>
          <p:nvSpPr>
            <p:cNvPr id="18437" name="AutoShape 2"/>
            <p:cNvSpPr>
              <a:spLocks noChangeArrowheads="1"/>
            </p:cNvSpPr>
            <p:nvPr/>
          </p:nvSpPr>
          <p:spPr bwMode="auto">
            <a:xfrm>
              <a:off x="2232" y="2112"/>
              <a:ext cx="960" cy="768"/>
            </a:xfrm>
            <a:prstGeom prst="pentagon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</a:t>
              </a:r>
            </a:p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발전 이슈</a:t>
              </a:r>
            </a:p>
          </p:txBody>
        </p:sp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2112" y="912"/>
              <a:ext cx="120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대형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소형 시스템</a:t>
              </a:r>
              <a:endParaRPr lang="ko-KR" altLang="en-US" sz="20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720" y="1632"/>
              <a:ext cx="1104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 모델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3552" y="1632"/>
              <a:ext cx="1140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기본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부가 기능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104" y="3408"/>
              <a:ext cx="115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클라이언트</a:t>
              </a: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-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서버 응용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3120" y="3408"/>
              <a:ext cx="1199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중앙집중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 분산 응용</a:t>
              </a:r>
            </a:p>
          </p:txBody>
        </p:sp>
        <p:cxnSp>
          <p:nvCxnSpPr>
            <p:cNvPr id="18443" name="AutoShape 9"/>
            <p:cNvCxnSpPr>
              <a:cxnSpLocks noChangeShapeType="1"/>
              <a:stCxn id="18437" idx="0"/>
              <a:endCxn id="33795" idx="2"/>
            </p:cNvCxnSpPr>
            <p:nvPr/>
          </p:nvCxnSpPr>
          <p:spPr bwMode="auto">
            <a:xfrm flipV="1">
              <a:off x="2712" y="1296"/>
              <a:ext cx="0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4" name="AutoShape 10"/>
            <p:cNvCxnSpPr>
              <a:cxnSpLocks noChangeShapeType="1"/>
              <a:stCxn id="18437" idx="1"/>
              <a:endCxn id="33796" idx="2"/>
            </p:cNvCxnSpPr>
            <p:nvPr/>
          </p:nvCxnSpPr>
          <p:spPr bwMode="auto">
            <a:xfrm flipH="1" flipV="1">
              <a:off x="1272" y="2016"/>
              <a:ext cx="96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5" name="AutoShape 11"/>
            <p:cNvCxnSpPr>
              <a:cxnSpLocks noChangeShapeType="1"/>
              <a:stCxn id="18437" idx="5"/>
              <a:endCxn id="33797" idx="2"/>
            </p:cNvCxnSpPr>
            <p:nvPr/>
          </p:nvCxnSpPr>
          <p:spPr bwMode="auto">
            <a:xfrm flipV="1">
              <a:off x="3192" y="2016"/>
              <a:ext cx="93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6" name="AutoShape 12"/>
            <p:cNvCxnSpPr>
              <a:cxnSpLocks noChangeShapeType="1"/>
              <a:stCxn id="18437" idx="2"/>
              <a:endCxn id="33798" idx="0"/>
            </p:cNvCxnSpPr>
            <p:nvPr/>
          </p:nvCxnSpPr>
          <p:spPr bwMode="auto">
            <a:xfrm flipH="1">
              <a:off x="1680" y="2880"/>
              <a:ext cx="739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7" name="AutoShape 13"/>
            <p:cNvCxnSpPr>
              <a:cxnSpLocks noChangeShapeType="1"/>
              <a:stCxn id="18437" idx="4"/>
              <a:endCxn id="33799" idx="0"/>
            </p:cNvCxnSpPr>
            <p:nvPr/>
          </p:nvCxnSpPr>
          <p:spPr bwMode="auto">
            <a:xfrm>
              <a:off x="3005" y="2880"/>
              <a:ext cx="715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448" name="Text Box 14"/>
            <p:cNvSpPr txBox="1">
              <a:spLocks noChangeArrowheads="1"/>
            </p:cNvSpPr>
            <p:nvPr/>
          </p:nvSpPr>
          <p:spPr bwMode="auto">
            <a:xfrm>
              <a:off x="2570" y="1728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크기</a:t>
              </a:r>
            </a:p>
          </p:txBody>
        </p:sp>
        <p:sp>
          <p:nvSpPr>
            <p:cNvPr id="18449" name="Text Box 15"/>
            <p:cNvSpPr txBox="1">
              <a:spLocks noChangeArrowheads="1"/>
            </p:cNvSpPr>
            <p:nvPr/>
          </p:nvSpPr>
          <p:spPr bwMode="auto">
            <a:xfrm>
              <a:off x="3312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기능</a:t>
              </a:r>
            </a:p>
          </p:txBody>
        </p:sp>
        <p:sp>
          <p:nvSpPr>
            <p:cNvPr id="18450" name="Text Box 16"/>
            <p:cNvSpPr txBox="1">
              <a:spLocks noChangeArrowheads="1"/>
            </p:cNvSpPr>
            <p:nvPr/>
          </p:nvSpPr>
          <p:spPr bwMode="auto">
            <a:xfrm>
              <a:off x="3116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분산</a:t>
              </a:r>
            </a:p>
          </p:txBody>
        </p:sp>
        <p:sp>
          <p:nvSpPr>
            <p:cNvPr id="18451" name="Text Box 17"/>
            <p:cNvSpPr txBox="1">
              <a:spLocks noChangeArrowheads="1"/>
            </p:cNvSpPr>
            <p:nvPr/>
          </p:nvSpPr>
          <p:spPr bwMode="auto">
            <a:xfrm>
              <a:off x="1723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모델</a:t>
              </a:r>
            </a:p>
          </p:txBody>
        </p:sp>
        <p:sp>
          <p:nvSpPr>
            <p:cNvPr id="18452" name="Text Box 18"/>
            <p:cNvSpPr txBox="1">
              <a:spLocks noChangeArrowheads="1"/>
            </p:cNvSpPr>
            <p:nvPr/>
          </p:nvSpPr>
          <p:spPr bwMode="auto">
            <a:xfrm>
              <a:off x="1968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부하</a:t>
              </a:r>
            </a:p>
          </p:txBody>
        </p:sp>
      </p:grpSp>
      <p:sp>
        <p:nvSpPr>
          <p:cNvPr id="18435" name="Rectangle 20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발전 이슈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3843" name="Rectangle 4"/>
          <p:cNvSpPr>
            <a:spLocks noChangeArrowheads="1"/>
          </p:cNvSpPr>
          <p:nvPr/>
        </p:nvSpPr>
        <p:spPr bwMode="blackWhite">
          <a:xfrm>
            <a:off x="1147763" y="192087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blackWhite">
          <a:xfrm>
            <a:off x="4170363" y="192087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3845" name="Rectangle 6"/>
          <p:cNvSpPr>
            <a:spLocks noChangeArrowheads="1"/>
          </p:cNvSpPr>
          <p:nvPr/>
        </p:nvSpPr>
        <p:spPr bwMode="blackWhite">
          <a:xfrm>
            <a:off x="1147763" y="24796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A= B</a:t>
            </a:r>
          </a:p>
        </p:txBody>
      </p:sp>
      <p:sp>
        <p:nvSpPr>
          <p:cNvPr id="163846" name="Rectangle 7"/>
          <p:cNvSpPr>
            <a:spLocks noChangeArrowheads="1"/>
          </p:cNvSpPr>
          <p:nvPr/>
        </p:nvSpPr>
        <p:spPr bwMode="blackWhite">
          <a:xfrm>
            <a:off x="4170363" y="24796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같다</a:t>
            </a:r>
          </a:p>
        </p:txBody>
      </p:sp>
      <p:sp>
        <p:nvSpPr>
          <p:cNvPr id="163847" name="Rectangle 8"/>
          <p:cNvSpPr>
            <a:spLocks noChangeArrowheads="1"/>
          </p:cNvSpPr>
          <p:nvPr/>
        </p:nvSpPr>
        <p:spPr bwMode="blackWhite">
          <a:xfrm>
            <a:off x="1147763" y="30527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&lt;&gt; B, A != B</a:t>
            </a:r>
          </a:p>
        </p:txBody>
      </p:sp>
      <p:sp>
        <p:nvSpPr>
          <p:cNvPr id="163848" name="Rectangle 9"/>
          <p:cNvSpPr>
            <a:spLocks noChangeArrowheads="1"/>
          </p:cNvSpPr>
          <p:nvPr/>
        </p:nvSpPr>
        <p:spPr bwMode="blackWhite">
          <a:xfrm>
            <a:off x="4170363" y="30527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같지않다</a:t>
            </a:r>
          </a:p>
        </p:txBody>
      </p:sp>
      <p:sp>
        <p:nvSpPr>
          <p:cNvPr id="163849" name="Rectangle 10"/>
          <p:cNvSpPr>
            <a:spLocks noChangeArrowheads="1"/>
          </p:cNvSpPr>
          <p:nvPr/>
        </p:nvSpPr>
        <p:spPr bwMode="blackWhite">
          <a:xfrm>
            <a:off x="1147763" y="36083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 B, A &gt; B</a:t>
            </a:r>
          </a:p>
        </p:txBody>
      </p:sp>
      <p:sp>
        <p:nvSpPr>
          <p:cNvPr id="163850" name="Rectangle 11"/>
          <p:cNvSpPr>
            <a:spLocks noChangeArrowheads="1"/>
          </p:cNvSpPr>
          <p:nvPr/>
        </p:nvSpPr>
        <p:spPr bwMode="blackWhite">
          <a:xfrm>
            <a:off x="4170363" y="36083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미만 또는 초과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3851" name="Rectangle 12"/>
          <p:cNvSpPr>
            <a:spLocks noChangeArrowheads="1"/>
          </p:cNvSpPr>
          <p:nvPr/>
        </p:nvSpPr>
        <p:spPr bwMode="auto">
          <a:xfrm>
            <a:off x="1147763" y="1708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3852" name="AutoShape 13"/>
          <p:cNvSpPr>
            <a:spLocks noChangeArrowheads="1"/>
          </p:cNvSpPr>
          <p:nvPr/>
        </p:nvSpPr>
        <p:spPr bwMode="auto">
          <a:xfrm>
            <a:off x="1147763" y="12319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3853" name="Rectangle 14"/>
          <p:cNvSpPr>
            <a:spLocks noChangeArrowheads="1"/>
          </p:cNvSpPr>
          <p:nvPr/>
        </p:nvSpPr>
        <p:spPr bwMode="blackWhite">
          <a:xfrm>
            <a:off x="1147763" y="41735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&lt;= B, A&gt;= B</a:t>
            </a:r>
          </a:p>
        </p:txBody>
      </p:sp>
      <p:sp>
        <p:nvSpPr>
          <p:cNvPr id="163854" name="Rectangle 15"/>
          <p:cNvSpPr>
            <a:spLocks noChangeArrowheads="1"/>
          </p:cNvSpPr>
          <p:nvPr/>
        </p:nvSpPr>
        <p:spPr bwMode="blackWhite">
          <a:xfrm>
            <a:off x="4170363" y="417353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이상 또는 이하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blackWhite">
          <a:xfrm>
            <a:off x="1133475" y="4873625"/>
            <a:ext cx="12091988" cy="3135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3856" name="TextBox 15"/>
          <p:cNvSpPr txBox="1">
            <a:spLocks noChangeArrowheads="1"/>
          </p:cNvSpPr>
          <p:nvPr/>
        </p:nvSpPr>
        <p:spPr bwMode="auto">
          <a:xfrm>
            <a:off x="7632700" y="5513388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PROD_SALE = 170000;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6" name="Rectangle 126"/>
          <p:cNvSpPr>
            <a:spLocks noChangeArrowheads="1"/>
          </p:cNvSpPr>
          <p:nvPr/>
        </p:nvSpPr>
        <p:spPr bwMode="blackWhite">
          <a:xfrm>
            <a:off x="1119188" y="1252538"/>
            <a:ext cx="12091987" cy="9069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 아닌 상품 조회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초과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미만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4867" name="Rectangle 128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4868" name="AutoShape 12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8064500" y="1439863"/>
            <a:ext cx="467995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&lt;&gt;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!= 170000;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4870" name="TextBox 5"/>
          <p:cNvSpPr txBox="1">
            <a:spLocks noChangeArrowheads="1"/>
          </p:cNvSpPr>
          <p:nvPr/>
        </p:nvSpPr>
        <p:spPr bwMode="auto">
          <a:xfrm>
            <a:off x="8569325" y="6080125"/>
            <a:ext cx="39909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&lt;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&gt;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ChangeArrowheads="1"/>
          </p:cNvSpPr>
          <p:nvPr/>
        </p:nvSpPr>
        <p:spPr bwMode="blackWhite">
          <a:xfrm>
            <a:off x="1119188" y="1252538"/>
            <a:ext cx="12091987" cy="4027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원이상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또는 이하인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&lt;=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5892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9728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00675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이하인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2806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 이후에 태어난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앞자리로 비교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5" name="TextBox 6"/>
          <p:cNvSpPr txBox="1">
            <a:spLocks noChangeArrowheads="1"/>
          </p:cNvSpPr>
          <p:nvPr/>
        </p:nvSpPr>
        <p:spPr bwMode="auto">
          <a:xfrm>
            <a:off x="8137525" y="5256213"/>
            <a:ext cx="56896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PROD_COST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PROD_COST &lt;= 200000;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5896" name="TextBox 7"/>
          <p:cNvSpPr txBox="1">
            <a:spLocks noChangeArrowheads="1"/>
          </p:cNvSpPr>
          <p:nvPr/>
        </p:nvSpPr>
        <p:spPr bwMode="auto">
          <a:xfrm>
            <a:off x="7272338" y="8424863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MEM_ID  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MEM_NAME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MEM_REGNO1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MEM_REGNO1 &gt;=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19760101';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6915" name="Rectangle 23"/>
          <p:cNvSpPr>
            <a:spLocks noChangeArrowheads="1"/>
          </p:cNvSpPr>
          <p:nvPr/>
        </p:nvSpPr>
        <p:spPr bwMode="blackWhite">
          <a:xfrm>
            <a:off x="1147763" y="1920875"/>
            <a:ext cx="45323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6916" name="Rectangle 24"/>
          <p:cNvSpPr>
            <a:spLocks noChangeArrowheads="1"/>
          </p:cNvSpPr>
          <p:nvPr/>
        </p:nvSpPr>
        <p:spPr bwMode="blackWhite">
          <a:xfrm>
            <a:off x="5680075" y="1920875"/>
            <a:ext cx="75580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6917" name="Rectangle 25"/>
          <p:cNvSpPr>
            <a:spLocks noChangeArrowheads="1"/>
          </p:cNvSpPr>
          <p:nvPr/>
        </p:nvSpPr>
        <p:spPr bwMode="blackWhite">
          <a:xfrm>
            <a:off x="1147763" y="2479675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AND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18" name="Rectangle 26"/>
          <p:cNvSpPr>
            <a:spLocks noChangeArrowheads="1"/>
          </p:cNvSpPr>
          <p:nvPr/>
        </p:nvSpPr>
        <p:spPr bwMode="blackWhite">
          <a:xfrm>
            <a:off x="5680075" y="2479675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참이고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참인 경우</a:t>
            </a:r>
          </a:p>
        </p:txBody>
      </p:sp>
      <p:sp>
        <p:nvSpPr>
          <p:cNvPr id="166919" name="Rectangle 29"/>
          <p:cNvSpPr>
            <a:spLocks noChangeArrowheads="1"/>
          </p:cNvSpPr>
          <p:nvPr/>
        </p:nvSpPr>
        <p:spPr bwMode="auto">
          <a:xfrm>
            <a:off x="1147763" y="17573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6920" name="AutoShape 30"/>
          <p:cNvSpPr>
            <a:spLocks noChangeArrowheads="1"/>
          </p:cNvSpPr>
          <p:nvPr/>
        </p:nvSpPr>
        <p:spPr bwMode="auto">
          <a:xfrm>
            <a:off x="1147763" y="1296988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논리연산자</a:t>
            </a:r>
          </a:p>
        </p:txBody>
      </p:sp>
      <p:sp>
        <p:nvSpPr>
          <p:cNvPr id="166921" name="Rectangle 31"/>
          <p:cNvSpPr>
            <a:spLocks noChangeArrowheads="1"/>
          </p:cNvSpPr>
          <p:nvPr/>
        </p:nvSpPr>
        <p:spPr bwMode="blackWhite">
          <a:xfrm>
            <a:off x="1147763" y="304800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OR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22" name="Rectangle 32"/>
          <p:cNvSpPr>
            <a:spLocks noChangeArrowheads="1"/>
          </p:cNvSpPr>
          <p:nvPr/>
        </p:nvSpPr>
        <p:spPr bwMode="blackWhite">
          <a:xfrm>
            <a:off x="5680075" y="304800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참이거나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참인 경우</a:t>
            </a:r>
          </a:p>
        </p:txBody>
      </p:sp>
      <p:sp>
        <p:nvSpPr>
          <p:cNvPr id="166923" name="Rectangle 35"/>
          <p:cNvSpPr>
            <a:spLocks noChangeArrowheads="1"/>
          </p:cNvSpPr>
          <p:nvPr/>
        </p:nvSpPr>
        <p:spPr bwMode="blackWhite">
          <a:xfrm>
            <a:off x="1147763" y="362585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NOT(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</a:t>
            </a:r>
          </a:p>
        </p:txBody>
      </p:sp>
      <p:sp>
        <p:nvSpPr>
          <p:cNvPr id="166924" name="Rectangle 36"/>
          <p:cNvSpPr>
            <a:spLocks noChangeArrowheads="1"/>
          </p:cNvSpPr>
          <p:nvPr/>
        </p:nvSpPr>
        <p:spPr bwMode="blackWhite">
          <a:xfrm>
            <a:off x="5680075" y="362585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아닌경우 참</a:t>
            </a:r>
          </a:p>
        </p:txBody>
      </p:sp>
      <p:sp>
        <p:nvSpPr>
          <p:cNvPr id="166925" name="Rectangle 39"/>
          <p:cNvSpPr>
            <a:spLocks noChangeArrowheads="1"/>
          </p:cNvSpPr>
          <p:nvPr/>
        </p:nvSpPr>
        <p:spPr bwMode="blackWhite">
          <a:xfrm>
            <a:off x="1147763" y="4192588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우선순위</a:t>
            </a:r>
          </a:p>
        </p:txBody>
      </p:sp>
      <p:sp>
        <p:nvSpPr>
          <p:cNvPr id="166926" name="Rectangle 40"/>
          <p:cNvSpPr>
            <a:spLocks noChangeArrowheads="1"/>
          </p:cNvSpPr>
          <p:nvPr/>
        </p:nvSpPr>
        <p:spPr bwMode="blackWhite">
          <a:xfrm>
            <a:off x="5680075" y="4192588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), NOT, AND, OR</a:t>
            </a:r>
          </a:p>
        </p:txBody>
      </p:sp>
      <p:sp>
        <p:nvSpPr>
          <p:cNvPr id="444474" name="Rectangle 58"/>
          <p:cNvSpPr>
            <a:spLocks noChangeArrowheads="1"/>
          </p:cNvSpPr>
          <p:nvPr/>
        </p:nvSpPr>
        <p:spPr bwMode="blackWhite">
          <a:xfrm>
            <a:off x="1119188" y="4921250"/>
            <a:ext cx="12091987" cy="431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6928" name="TextBox 15"/>
          <p:cNvSpPr txBox="1">
            <a:spLocks noChangeArrowheads="1"/>
          </p:cNvSpPr>
          <p:nvPr/>
        </p:nvSpPr>
        <p:spPr bwMode="auto">
          <a:xfrm>
            <a:off x="8208963" y="6264275"/>
            <a:ext cx="33909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PROD_LGU= 'P201'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63" name="Rectangle 15"/>
          <p:cNvSpPr>
            <a:spLocks noChangeArrowheads="1"/>
          </p:cNvSpPr>
          <p:nvPr/>
        </p:nvSpPr>
        <p:spPr bwMode="blackWhite">
          <a:xfrm>
            <a:off x="1119188" y="617538"/>
            <a:ext cx="12091987" cy="6462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이거나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 상품 조회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도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아니고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원도 아닌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4864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079500" y="6421438"/>
            <a:ext cx="12091988" cy="3000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이상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이하인 상품을 검색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67940" name="TextBox 3"/>
          <p:cNvSpPr txBox="1">
            <a:spLocks noChangeArrowheads="1"/>
          </p:cNvSpPr>
          <p:nvPr/>
        </p:nvSpPr>
        <p:spPr bwMode="auto">
          <a:xfrm>
            <a:off x="7561263" y="1008063"/>
            <a:ext cx="437515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 = 'P201'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     PROD_SALE 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1" name="TextBox 4"/>
          <p:cNvSpPr txBox="1">
            <a:spLocks noChangeArrowheads="1"/>
          </p:cNvSpPr>
          <p:nvPr/>
        </p:nvSpPr>
        <p:spPr bwMode="auto">
          <a:xfrm>
            <a:off x="6480175" y="3473450"/>
            <a:ext cx="672465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PROD_LGU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   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NOT(PROD_LGU = 'P201' OR PROD_SALE = 170000);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2" name="TextBox 5"/>
          <p:cNvSpPr txBox="1">
            <a:spLocks noChangeArrowheads="1"/>
          </p:cNvSpPr>
          <p:nvPr/>
        </p:nvSpPr>
        <p:spPr bwMode="auto">
          <a:xfrm>
            <a:off x="6048375" y="7345363"/>
            <a:ext cx="68532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(PROD_SALE &gt;= 300000 AND PROD_SALE &lt;= 500000);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8963" name="Rectangle 21"/>
          <p:cNvSpPr>
            <a:spLocks noChangeArrowheads="1"/>
          </p:cNvSpPr>
          <p:nvPr/>
        </p:nvSpPr>
        <p:spPr bwMode="auto">
          <a:xfrm>
            <a:off x="1147763" y="1700213"/>
            <a:ext cx="12001500" cy="8572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8964" name="AutoShape 22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68965" name="Rectangle 25"/>
          <p:cNvSpPr>
            <a:spLocks noChangeArrowheads="1"/>
          </p:cNvSpPr>
          <p:nvPr/>
        </p:nvSpPr>
        <p:spPr bwMode="blackWhite">
          <a:xfrm>
            <a:off x="1147763" y="1868488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</a:t>
            </a:r>
          </a:p>
        </p:txBody>
      </p:sp>
      <p:sp>
        <p:nvSpPr>
          <p:cNvPr id="168966" name="Rectangle 26"/>
          <p:cNvSpPr>
            <a:spLocks noChangeArrowheads="1"/>
          </p:cNvSpPr>
          <p:nvPr/>
        </p:nvSpPr>
        <p:spPr bwMode="blackWhite">
          <a:xfrm>
            <a:off x="4170363" y="1868488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질의 탐색을 위해 사용될 둘이상의 표현식을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(NOT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연산자와 함께 사용 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45477" name="Rectangle 37"/>
          <p:cNvSpPr>
            <a:spLocks noChangeArrowheads="1"/>
          </p:cNvSpPr>
          <p:nvPr/>
        </p:nvSpPr>
        <p:spPr bwMode="blackWhite">
          <a:xfrm>
            <a:off x="1119188" y="3074988"/>
            <a:ext cx="12091987" cy="2925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150,000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330,000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45482" name="Rectangle 4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121400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b="0">
                <a:latin typeface="HY중고딕" pitchFamily="18" charset="-127"/>
              </a:rPr>
              <a:t>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C001, F001, W001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8969" name="TextBox 8"/>
          <p:cNvSpPr txBox="1">
            <a:spLocks noChangeArrowheads="1"/>
          </p:cNvSpPr>
          <p:nvPr/>
        </p:nvSpPr>
        <p:spPr bwMode="auto">
          <a:xfrm>
            <a:off x="6624836" y="3888507"/>
            <a:ext cx="651011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PROD_NAME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PROD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PROD_SALE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 (150000, 170000, 330000);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68970" name="TextBox 9"/>
          <p:cNvSpPr txBox="1">
            <a:spLocks noChangeArrowheads="1"/>
          </p:cNvSpPr>
          <p:nvPr/>
        </p:nvSpPr>
        <p:spPr bwMode="auto">
          <a:xfrm>
            <a:off x="6840538" y="7327900"/>
            <a:ext cx="519084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MEM_ID AS </a:t>
            </a:r>
            <a:r>
              <a:rPr lang="ko-KR" altLang="en-US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MEM_NAME AS </a:t>
            </a:r>
            <a:r>
              <a:rPr lang="ko-KR" altLang="en-US" sz="2000" b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회원명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MEMBER 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MEM_ID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IN('c001','f001','w001');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12091987" cy="36560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분류테이블에서 현재 상품테이블에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존재하는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분류만 검색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5882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303713"/>
            <a:ext cx="12091987" cy="48180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(LPROD)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현재 상품테이블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(PROD)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 존재하지 않는 분류만 검색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분류코드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9988" name="TextBox 3"/>
          <p:cNvSpPr txBox="1">
            <a:spLocks noChangeArrowheads="1"/>
          </p:cNvSpPr>
          <p:nvPr/>
        </p:nvSpPr>
        <p:spPr bwMode="auto">
          <a:xfrm>
            <a:off x="6768852" y="2232323"/>
            <a:ext cx="634019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LPROD_NM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IN (SELECT PROD_LGU FROM PROD );</a:t>
            </a:r>
          </a:p>
        </p:txBody>
      </p:sp>
      <p:sp>
        <p:nvSpPr>
          <p:cNvPr id="169989" name="TextBox 4"/>
          <p:cNvSpPr txBox="1">
            <a:spLocks noChangeArrowheads="1"/>
          </p:cNvSpPr>
          <p:nvPr/>
        </p:nvSpPr>
        <p:spPr bwMode="auto">
          <a:xfrm>
            <a:off x="5545138" y="6308725"/>
            <a:ext cx="68531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LPROD_NM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NOT IN (SELECT PROD_LGU FROM PROD 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1011" name="Rectangle 9"/>
          <p:cNvSpPr>
            <a:spLocks noChangeArrowheads="1"/>
          </p:cNvSpPr>
          <p:nvPr/>
        </p:nvSpPr>
        <p:spPr bwMode="blackWhite">
          <a:xfrm>
            <a:off x="1147763" y="1827213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BETWEEN</a:t>
            </a:r>
          </a:p>
        </p:txBody>
      </p:sp>
      <p:sp>
        <p:nvSpPr>
          <p:cNvPr id="171012" name="Rectangle 10"/>
          <p:cNvSpPr>
            <a:spLocks noChangeArrowheads="1"/>
          </p:cNvSpPr>
          <p:nvPr/>
        </p:nvSpPr>
        <p:spPr bwMode="blackWhite">
          <a:xfrm>
            <a:off x="4170363" y="1827213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범위내의 모든 값을 탐색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범위의 한계 값을 포함</a:t>
            </a:r>
          </a:p>
        </p:txBody>
      </p:sp>
      <p:sp>
        <p:nvSpPr>
          <p:cNvPr id="615437" name="Rectangle 13"/>
          <p:cNvSpPr>
            <a:spLocks noChangeArrowheads="1"/>
          </p:cNvSpPr>
          <p:nvPr/>
        </p:nvSpPr>
        <p:spPr bwMode="blackWhite">
          <a:xfrm>
            <a:off x="1119188" y="300037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사이의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4" name="Rectangle 14"/>
          <p:cNvSpPr>
            <a:spLocks noChangeArrowheads="1"/>
          </p:cNvSpPr>
          <p:nvPr/>
        </p:nvSpPr>
        <p:spPr bwMode="auto">
          <a:xfrm>
            <a:off x="1147763" y="16779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1015" name="AutoShape 15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615442" name="Rectangle 1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561263"/>
            <a:ext cx="12091987" cy="2770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1975-01-01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1976-12-31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사이에 태어난 회원을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7" name="TextBox 8"/>
          <p:cNvSpPr txBox="1">
            <a:spLocks noChangeArrowheads="1"/>
          </p:cNvSpPr>
          <p:nvPr/>
        </p:nvSpPr>
        <p:spPr bwMode="auto">
          <a:xfrm>
            <a:off x="4824636" y="3168427"/>
            <a:ext cx="5827236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100000 AND 300000;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&gt;= 100000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&lt;= 300000;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1018" name="TextBox 9"/>
          <p:cNvSpPr txBox="1">
            <a:spLocks noChangeArrowheads="1"/>
          </p:cNvSpPr>
          <p:nvPr/>
        </p:nvSpPr>
        <p:spPr bwMode="auto">
          <a:xfrm>
            <a:off x="5832748" y="8353003"/>
            <a:ext cx="749435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MEM_BIR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MEM_BIR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1976-12-31';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5" name="Rectangle 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0075"/>
            <a:ext cx="12091987" cy="395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300,000~1,500,000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판매가가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800,000~2,000,000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6906" name="Rectangle 10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600575"/>
            <a:ext cx="12091987" cy="356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생이 아닌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2036" name="TextBox 3"/>
          <p:cNvSpPr txBox="1">
            <a:spLocks noChangeArrowheads="1"/>
          </p:cNvSpPr>
          <p:nvPr/>
        </p:nvSpPr>
        <p:spPr bwMode="auto">
          <a:xfrm>
            <a:off x="6480820" y="2088307"/>
            <a:ext cx="59811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PROD_COST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(PROD_COST BETWEEN 300000 AND 1500000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BETWEEN 800000 AND 2000000);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2037" name="TextBox 4"/>
          <p:cNvSpPr txBox="1">
            <a:spLocks noChangeArrowheads="1"/>
          </p:cNvSpPr>
          <p:nvPr/>
        </p:nvSpPr>
        <p:spPr bwMode="auto">
          <a:xfrm>
            <a:off x="5328692" y="6336779"/>
            <a:ext cx="800732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MEM_ID 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MEM_BIR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NOT(MEM_BIR 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1975-12-31');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3059" name="Rectangle 5"/>
          <p:cNvSpPr>
            <a:spLocks noChangeArrowheads="1"/>
          </p:cNvSpPr>
          <p:nvPr/>
        </p:nvSpPr>
        <p:spPr bwMode="blackWhite">
          <a:xfrm>
            <a:off x="1147763" y="1920875"/>
            <a:ext cx="3022600" cy="21193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LIKE</a:t>
            </a:r>
          </a:p>
        </p:txBody>
      </p:sp>
      <p:sp>
        <p:nvSpPr>
          <p:cNvPr id="173060" name="Rectangle 6"/>
          <p:cNvSpPr>
            <a:spLocks noChangeArrowheads="1"/>
          </p:cNvSpPr>
          <p:nvPr/>
        </p:nvSpPr>
        <p:spPr bwMode="blackWhite">
          <a:xfrm>
            <a:off x="4170363" y="1920875"/>
            <a:ext cx="9067800" cy="211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 값을 지정된 패턴과 비교하여 문자형태가 같은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검색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Wildcard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 문자의 형태 지정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%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문자  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_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문자</a:t>
            </a:r>
          </a:p>
          <a:p>
            <a:r>
              <a:rPr lang="ko-KR" altLang="en-US">
                <a:latin typeface="HY중고딕" pitchFamily="18" charset="-127"/>
              </a:rPr>
              <a:t> </a:t>
            </a:r>
            <a:r>
              <a:rPr lang="en-US" altLang="ko-KR">
                <a:latin typeface="HY중고딕" pitchFamily="18" charset="-127"/>
              </a:rPr>
              <a:t>"%" </a:t>
            </a:r>
            <a:r>
              <a:rPr lang="ko-KR" altLang="en-US">
                <a:latin typeface="HY중고딕" pitchFamily="18" charset="-127"/>
              </a:rPr>
              <a:t>나 </a:t>
            </a:r>
            <a:r>
              <a:rPr lang="en-US" altLang="ko-KR">
                <a:latin typeface="HY중고딕" pitchFamily="18" charset="-127"/>
              </a:rPr>
              <a:t>"_" </a:t>
            </a:r>
            <a:r>
              <a:rPr lang="ko-KR" altLang="en-US">
                <a:latin typeface="HY중고딕" pitchFamily="18" charset="-127"/>
              </a:rPr>
              <a:t>을 검색하기 위해서는 </a:t>
            </a:r>
            <a:r>
              <a:rPr lang="en-US" altLang="ko-KR">
                <a:latin typeface="HY중고딕" pitchFamily="18" charset="-127"/>
              </a:rPr>
              <a:t>ESCAPE </a:t>
            </a:r>
            <a:r>
              <a:rPr lang="ko-KR" altLang="en-US">
                <a:latin typeface="HY중고딕" pitchFamily="18" charset="-127"/>
              </a:rPr>
              <a:t>사용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blackWhite">
          <a:xfrm>
            <a:off x="1119188" y="4379913"/>
            <a:ext cx="12091987" cy="5700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NOT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73062" name="Rectangle 8"/>
          <p:cNvSpPr>
            <a:spLocks noChangeArrowheads="1"/>
          </p:cNvSpPr>
          <p:nvPr/>
        </p:nvSpPr>
        <p:spPr bwMode="auto">
          <a:xfrm>
            <a:off x="1147763" y="1778000"/>
            <a:ext cx="12001500" cy="109538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3063" name="AutoShape 9"/>
          <p:cNvSpPr>
            <a:spLocks noChangeArrowheads="1"/>
          </p:cNvSpPr>
          <p:nvPr/>
        </p:nvSpPr>
        <p:spPr bwMode="auto">
          <a:xfrm>
            <a:off x="1147763" y="1287463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73064" name="TextBox 7"/>
          <p:cNvSpPr txBox="1">
            <a:spLocks noChangeArrowheads="1"/>
          </p:cNvSpPr>
          <p:nvPr/>
        </p:nvSpPr>
        <p:spPr bwMode="auto">
          <a:xfrm>
            <a:off x="7128892" y="5040635"/>
            <a:ext cx="4288353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LIKE  '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 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'_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'%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52228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9364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925709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338181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2659063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43"/>
          <p:cNvSpPr>
            <a:spLocks noChangeArrowheads="1"/>
          </p:cNvSpPr>
          <p:nvPr/>
        </p:nvSpPr>
        <p:spPr bwMode="auto">
          <a:xfrm>
            <a:off x="239713" y="134461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5556" name="Rectangle 1044"/>
          <p:cNvSpPr>
            <a:spLocks noChangeArrowheads="1"/>
          </p:cNvSpPr>
          <p:nvPr/>
        </p:nvSpPr>
        <p:spPr bwMode="auto">
          <a:xfrm>
            <a:off x="960438" y="70485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트랜잭션의 특징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  <p:pic>
        <p:nvPicPr>
          <p:cNvPr id="19460" name="Picture 10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1113" y="1771650"/>
            <a:ext cx="7402512" cy="799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1046"/>
          <p:cNvSpPr txBox="1">
            <a:spLocks noChangeArrowheads="1"/>
          </p:cNvSpPr>
          <p:nvPr/>
        </p:nvSpPr>
        <p:spPr bwMode="auto">
          <a:xfrm>
            <a:off x="257175" y="2232025"/>
            <a:ext cx="5322888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HY중고딕" pitchFamily="18" charset="-127"/>
              </a:rPr>
              <a:t>원자성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(Atomicity)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트랜잭션의 처리는 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완전히 끝마치지 않을 경우에는 전혀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이루어지지 않은 것과 같아야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이러한 특성을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All or Nothing"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일관성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(Consistency)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트랜잭션들간의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영향이 한 방향으로만 전달되어야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고립성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(Isolation)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트랜잭션의 부분적인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상태를 다른 트랜잭션에 제공해서는 </a:t>
            </a:r>
            <a:r>
              <a:rPr lang="ko-KR" altLang="en-US" sz="2000" b="0" err="1" smtClean="0">
                <a:latin typeface="HY중고딕" pitchFamily="18" charset="-127"/>
                <a:ea typeface="HY중고딕" pitchFamily="18" charset="-127"/>
              </a:rPr>
              <a:t>안된다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지속성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(Durability)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성공적인 트랜잭션의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수행 후에는 반드시 데이터베이스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디스크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에 반영하여야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  <a:endParaRPr lang="en-US" altLang="ko-KR" sz="2000" b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148" y="8316430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err="1"/>
              <a:t>願一告知</a:t>
            </a:r>
            <a:endParaRPr lang="ko-KR" altLang="en-US" sz="7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5" name="Rectangle 5"/>
          <p:cNvSpPr>
            <a:spLocks noChangeArrowheads="1"/>
          </p:cNvSpPr>
          <p:nvPr/>
        </p:nvSpPr>
        <p:spPr bwMode="blackWhite">
          <a:xfrm>
            <a:off x="1119188" y="585788"/>
            <a:ext cx="12091987" cy="5067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%‘;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\%'  ESCAPE '\‘;</a:t>
            </a:r>
          </a:p>
        </p:txBody>
      </p:sp>
      <p:sp>
        <p:nvSpPr>
          <p:cNvPr id="977928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03888"/>
            <a:ext cx="12091987" cy="1976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회원테이블에서 김씨 성을 가진 회원을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7929" name="Rectangle 9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800975"/>
            <a:ext cx="12091987" cy="25209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주민등록번호 앞자리를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년생을 제외한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5976938" y="5740400"/>
            <a:ext cx="32640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MEM_NAME LIKE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4086" name="TextBox 5"/>
          <p:cNvSpPr txBox="1">
            <a:spLocks noChangeArrowheads="1"/>
          </p:cNvSpPr>
          <p:nvPr/>
        </p:nvSpPr>
        <p:spPr bwMode="auto">
          <a:xfrm>
            <a:off x="5976938" y="7896225"/>
            <a:ext cx="465296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MEM_REGNO1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MEM_REGNO1 NOT LIKE ‘1975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 개요 </a:t>
            </a:r>
          </a:p>
        </p:txBody>
      </p:sp>
      <p:sp>
        <p:nvSpPr>
          <p:cNvPr id="619684" name="Rectangle 164"/>
          <p:cNvSpPr>
            <a:spLocks noChangeArrowheads="1"/>
          </p:cNvSpPr>
          <p:nvPr/>
        </p:nvSpPr>
        <p:spPr bwMode="blackWhite">
          <a:xfrm>
            <a:off x="1128713" y="1317625"/>
            <a:ext cx="12091987" cy="793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함수란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?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미리 만들어 놓은 작은 프로그램으로 혼자서 실행되지 않고 다른 함수에 의해서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                 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 호출을 받아야만 실행되는 프로그램 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값이나 데이터 타입을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숫자 또는 날짜 데이터의 출력형식을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하나이상의 행에 대한 집계를 수행하는 경우</a:t>
            </a:r>
          </a:p>
          <a:p>
            <a:pPr lvl="1" defTabSz="282575">
              <a:buFont typeface="Wingdings" pitchFamily="2" charset="2"/>
              <a:buNone/>
              <a:defRPr/>
            </a:pPr>
            <a:endParaRPr lang="ko-KR" altLang="en-US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유형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(Single-row)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2" defTabSz="282575"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테이블에 저장되어있는 개별 행을 대상으로 함수를 적용하여 하나의 결과를 반환한다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문자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숫자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날짜 등의 처리함수와 각 데이터 타입을 변환하기 위한 변환함수가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SELECT, WHERE, ORDER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절에서 사용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함수를 중첩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(nested)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사용 할 수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buFontTx/>
              <a:buChar char="-"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복수행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(Multiple-row)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		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여러 행을 그룹화하여 그룹별로 결과를 처리하여 하나의 결과 반환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그룹화하고자 하는 경우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절을 사용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blackWhite">
          <a:xfrm>
            <a:off x="1147763" y="133032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 || C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blackWhite">
          <a:xfrm>
            <a:off x="4170363" y="133032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둘이상의 문자열을 연결하는 결합 연산자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blackWhite">
          <a:xfrm>
            <a:off x="1147763" y="56403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CHR, ASCII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blackWhite">
          <a:xfrm>
            <a:off x="4170363" y="56403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문자로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반환</a:t>
            </a:r>
          </a:p>
        </p:txBody>
      </p:sp>
      <p:sp>
        <p:nvSpPr>
          <p:cNvPr id="1212423" name="Rectangle 7"/>
          <p:cNvSpPr>
            <a:spLocks noChangeArrowheads="1"/>
          </p:cNvSpPr>
          <p:nvPr/>
        </p:nvSpPr>
        <p:spPr bwMode="blackWhite">
          <a:xfrm>
            <a:off x="1119188" y="1943100"/>
            <a:ext cx="12091987" cy="1301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'a' || '</a:t>
            </a:r>
            <a:r>
              <a:rPr lang="en-US" altLang="ko-KR" sz="2000" err="1">
                <a:latin typeface="HY중고딕" pitchFamily="18" charset="-127"/>
              </a:rPr>
              <a:t>bcde</a:t>
            </a:r>
            <a:r>
              <a:rPr lang="en-US" altLang="ko-KR" sz="2000">
                <a:latin typeface="HY중고딕" pitchFamily="18" charset="-127"/>
              </a:rPr>
              <a:t>'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</a:rPr>
              <a:t>SELECT  </a:t>
            </a:r>
            <a:r>
              <a:rPr lang="en-US" altLang="ko-KR" sz="2000" err="1">
                <a:latin typeface="HY중고딕" pitchFamily="18" charset="-127"/>
              </a:rPr>
              <a:t>mem_id</a:t>
            </a:r>
            <a:r>
              <a:rPr lang="en-US" altLang="ko-KR" sz="2000">
                <a:latin typeface="HY중고딕" pitchFamily="18" charset="-127"/>
              </a:rPr>
              <a:t> || ' name is  ' || MEM_NAME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2424" name="Rectangle 8"/>
          <p:cNvSpPr>
            <a:spLocks noChangeArrowheads="1"/>
          </p:cNvSpPr>
          <p:nvPr/>
        </p:nvSpPr>
        <p:spPr bwMode="blackWhite">
          <a:xfrm>
            <a:off x="1119188" y="6240463"/>
            <a:ext cx="12091987" cy="4081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CHR(65) "CHR", ASCII('ABC') "ASCII"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 CHR(65) ) RESULT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CHR(75) "CHR", ASCII('K') "ASCII" FROM DUAL;</a:t>
            </a:r>
            <a:endParaRPr lang="en-US" altLang="ko-KR" sz="200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ID Column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ASCII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값을 검색하시오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ASCII(MEM_ID)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ASCII,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CHR(ASCII(MEM_ID))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CHR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MEMBER;</a:t>
            </a:r>
          </a:p>
        </p:txBody>
      </p:sp>
      <p:sp>
        <p:nvSpPr>
          <p:cNvPr id="176137" name="Rectangle 10"/>
          <p:cNvSpPr>
            <a:spLocks noChangeArrowheads="1"/>
          </p:cNvSpPr>
          <p:nvPr/>
        </p:nvSpPr>
        <p:spPr bwMode="blackWhite">
          <a:xfrm>
            <a:off x="1143000" y="347345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CONCAT</a:t>
            </a:r>
          </a:p>
        </p:txBody>
      </p:sp>
      <p:sp>
        <p:nvSpPr>
          <p:cNvPr id="176138" name="Rectangle 11"/>
          <p:cNvSpPr>
            <a:spLocks noChangeArrowheads="1"/>
          </p:cNvSpPr>
          <p:nvPr/>
        </p:nvSpPr>
        <p:spPr bwMode="blackWhite">
          <a:xfrm>
            <a:off x="4165600" y="347345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문자열을 연결하여 반환</a:t>
            </a:r>
          </a:p>
        </p:txBody>
      </p:sp>
      <p:sp>
        <p:nvSpPr>
          <p:cNvPr id="1212428" name="Rectangle 12"/>
          <p:cNvSpPr>
            <a:spLocks noChangeArrowheads="1"/>
          </p:cNvSpPr>
          <p:nvPr/>
        </p:nvSpPr>
        <p:spPr bwMode="blackWhite">
          <a:xfrm>
            <a:off x="1114425" y="4086225"/>
            <a:ext cx="12091988" cy="1057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CONCAT('My Name is ', MEM_NAME)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ChangeArrowheads="1"/>
          </p:cNvSpPr>
          <p:nvPr/>
        </p:nvSpPr>
        <p:spPr bwMode="blackWhite">
          <a:xfrm>
            <a:off x="1147763" y="1274763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LOWER,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UPPER,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INITCAP</a:t>
            </a:r>
          </a:p>
        </p:txBody>
      </p:sp>
      <p:sp>
        <p:nvSpPr>
          <p:cNvPr id="177155" name="Rectangle 8"/>
          <p:cNvSpPr>
            <a:spLocks noChangeArrowheads="1"/>
          </p:cNvSpPr>
          <p:nvPr/>
        </p:nvSpPr>
        <p:spPr bwMode="blackWhite">
          <a:xfrm>
            <a:off x="4170363" y="1274763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해당 문자나 문자열을 소문자로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첫 글자를 대문자로 나머지는 소문자로 반환</a:t>
            </a: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blackWhite">
          <a:xfrm>
            <a:off x="1128713" y="3013075"/>
            <a:ext cx="12091987" cy="2843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LOWER('DATA manipulation Language') "LOWER",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UPPER('DATA manipulation Language') "UPPER",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INITCAP('DATA manipulation Language') "INITCAP"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8957" name="Rectangle 13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196013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대문자로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변환하여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변환 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 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7158" name="Rectangle 15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7159" name="TextBox 6"/>
          <p:cNvSpPr txBox="1">
            <a:spLocks noChangeArrowheads="1"/>
          </p:cNvSpPr>
          <p:nvPr/>
        </p:nvSpPr>
        <p:spPr bwMode="auto">
          <a:xfrm>
            <a:off x="7272338" y="6761163"/>
            <a:ext cx="43037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	UPPER(MEM_ID)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/>
        </p:nvSpPr>
        <p:spPr bwMode="blackWhite">
          <a:xfrm>
            <a:off x="1147763" y="1279525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LPAD,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RPAD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n, [c2])</a:t>
            </a: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blackWhite">
          <a:xfrm>
            <a:off x="4170363" y="1279525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채우고 남은 공간을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채워서 반환한다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11396" name="Rectangle 4"/>
          <p:cNvSpPr>
            <a:spLocks noChangeArrowheads="1"/>
          </p:cNvSpPr>
          <p:nvPr/>
        </p:nvSpPr>
        <p:spPr bwMode="blackWhite">
          <a:xfrm>
            <a:off x="1128713" y="3014663"/>
            <a:ext cx="12091987" cy="20462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LPAD ('Java', 10, '*') "LPAD",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RPAD ('Flex', 12, '^') "RPAD"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13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287963"/>
            <a:ext cx="12091987" cy="4535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소비자가격과  소비자가격을 치환화여 다음과 같이 출력되게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prod_result</a:t>
            </a:r>
            <a:endParaRPr lang="en-US" altLang="ko-KR" sz="16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290000	   ****290000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390000	   ****390000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490000	   ****490000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1780000	        ***1780000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2780000        ***2780000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…                   …   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8183" name="TextBox 6"/>
          <p:cNvSpPr txBox="1">
            <a:spLocks noChangeArrowheads="1"/>
          </p:cNvSpPr>
          <p:nvPr/>
        </p:nvSpPr>
        <p:spPr bwMode="auto">
          <a:xfrm>
            <a:off x="5976938" y="7286625"/>
            <a:ext cx="54197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PROD_PRICE AS PROD_PRICE,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LPAD(PROD_PRICE, 10,'*') AS PROD_RESULT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9203" name="Rectangle 9"/>
          <p:cNvSpPr>
            <a:spLocks noChangeArrowheads="1"/>
          </p:cNvSpPr>
          <p:nvPr/>
        </p:nvSpPr>
        <p:spPr bwMode="blackWhite">
          <a:xfrm>
            <a:off x="1147763" y="1320800"/>
            <a:ext cx="3022600" cy="1584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LTRIM,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RTRIM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[c2])</a:t>
            </a:r>
          </a:p>
        </p:txBody>
      </p:sp>
      <p:sp>
        <p:nvSpPr>
          <p:cNvPr id="179204" name="Rectangle 10"/>
          <p:cNvSpPr>
            <a:spLocks noChangeArrowheads="1"/>
          </p:cNvSpPr>
          <p:nvPr/>
        </p:nvSpPr>
        <p:spPr bwMode="blackWhite">
          <a:xfrm>
            <a:off x="4170363" y="1320800"/>
            <a:ext cx="9067800" cy="1584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좌측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우측의 공백문자를 제거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있는 경우 일치하는 문자를 제거 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blackWhite">
          <a:xfrm>
            <a:off x="1128713" y="3017838"/>
            <a:ext cx="12091987" cy="317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LTRIM('     AAA     ') || '&gt;' "LTRIM1",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LTRIM('Hello World', 'He') || '&gt;' "LTRIM2"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RTRIM('     A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') || '&gt;' "RTRIM1",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RTRIM('Hello World', 'ld') || '&gt;' "RTRIM2"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9206" name="Rectangle 14"/>
          <p:cNvSpPr>
            <a:spLocks noChangeArrowheads="1"/>
          </p:cNvSpPr>
          <p:nvPr/>
        </p:nvSpPr>
        <p:spPr bwMode="blackWhite">
          <a:xfrm>
            <a:off x="1128713" y="619601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TRIM</a:t>
            </a:r>
          </a:p>
        </p:txBody>
      </p:sp>
      <p:sp>
        <p:nvSpPr>
          <p:cNvPr id="179207" name="Rectangle 15"/>
          <p:cNvSpPr>
            <a:spLocks noChangeArrowheads="1"/>
          </p:cNvSpPr>
          <p:nvPr/>
        </p:nvSpPr>
        <p:spPr bwMode="blackWhite">
          <a:xfrm>
            <a:off x="4151313" y="6196013"/>
            <a:ext cx="9069387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LTRIM, RTRIM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함수를 조합한 형태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[ [LEADING|TRAILING|BOTH] [c1] FROM] source )</a:t>
            </a:r>
          </a:p>
          <a:p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문자열의 앞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뒤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또는 앞뒤에서 공백 문자를 제거함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9984" name="Rectangle 16"/>
          <p:cNvSpPr>
            <a:spLocks noChangeArrowheads="1"/>
          </p:cNvSpPr>
          <p:nvPr/>
        </p:nvSpPr>
        <p:spPr bwMode="blackWhite">
          <a:xfrm>
            <a:off x="1128713" y="7440613"/>
            <a:ext cx="12091987" cy="2951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TRIM('     AAA     ') || '&gt;'  TRIM1,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TRIM(LEADING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TRIM(TRAILING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TRIM3,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TRIM(BOTH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TRIM4,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'&lt;' || TRIM(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TRIM5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07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0227" name="Rectangle 3081"/>
          <p:cNvSpPr>
            <a:spLocks noChangeArrowheads="1"/>
          </p:cNvSpPr>
          <p:nvPr/>
        </p:nvSpPr>
        <p:spPr bwMode="blackWhite">
          <a:xfrm>
            <a:off x="1128713" y="1204913"/>
            <a:ext cx="3022600" cy="21558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SUBSTR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m, [n])</a:t>
            </a:r>
          </a:p>
        </p:txBody>
      </p:sp>
      <p:sp>
        <p:nvSpPr>
          <p:cNvPr id="180228" name="Rectangle 3082"/>
          <p:cNvSpPr>
            <a:spLocks noChangeArrowheads="1"/>
          </p:cNvSpPr>
          <p:nvPr/>
        </p:nvSpPr>
        <p:spPr bwMode="blackWhite">
          <a:xfrm>
            <a:off x="4149725" y="1222375"/>
            <a:ext cx="9067800" cy="21383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일부분을 선택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위치부터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만큼의 문자 리턴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이면 첫 글자를 의미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음수이면 뒤쪽에서부터 처리 </a:t>
            </a:r>
          </a:p>
        </p:txBody>
      </p:sp>
      <p:sp>
        <p:nvSpPr>
          <p:cNvPr id="621582" name="Rectangle 3086"/>
          <p:cNvSpPr>
            <a:spLocks noChangeArrowheads="1"/>
          </p:cNvSpPr>
          <p:nvPr/>
        </p:nvSpPr>
        <p:spPr bwMode="blackWhite">
          <a:xfrm>
            <a:off x="1128713" y="3586163"/>
            <a:ext cx="12091987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SUBSTR('SQL PROJECT', 1, 3)  RESULT1,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5)  RESULT2,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-7, 3) RESULT3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성씨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SUBSTR(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1,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성씨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21585" name="Rectangle 3089">
            <a:hlinkClick r:id="rId3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606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째 자리부터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글자가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칼라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0231" name="TextBox 6"/>
          <p:cNvSpPr txBox="1">
            <a:spLocks noChangeArrowheads="1"/>
          </p:cNvSpPr>
          <p:nvPr/>
        </p:nvSpPr>
        <p:spPr bwMode="auto">
          <a:xfrm>
            <a:off x="7561263" y="7669213"/>
            <a:ext cx="4635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SUBSTR(PROD_NAME,4,2) =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칼라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’;</a:t>
            </a: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36825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5558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98791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9"/>
          <p:cNvSpPr>
            <a:spLocks noChangeArrowheads="1"/>
          </p:cNvSpPr>
          <p:nvPr/>
        </p:nvSpPr>
        <p:spPr bwMode="blackWhite">
          <a:xfrm>
            <a:off x="1147763" y="4221163"/>
            <a:ext cx="3022600" cy="1587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TRANSLATE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c3)</a:t>
            </a:r>
          </a:p>
        </p:txBody>
      </p:sp>
      <p:sp>
        <p:nvSpPr>
          <p:cNvPr id="181251" name="Rectangle 1030"/>
          <p:cNvSpPr>
            <a:spLocks noChangeArrowheads="1"/>
          </p:cNvSpPr>
          <p:nvPr/>
        </p:nvSpPr>
        <p:spPr bwMode="blackWhite">
          <a:xfrm>
            <a:off x="4170363" y="4221163"/>
            <a:ext cx="9067800" cy="1587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 포함된 문자 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지정된 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문자로 각각 변경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보다 적은 경우  해당 문자는 제거</a:t>
            </a:r>
          </a:p>
        </p:txBody>
      </p:sp>
      <p:sp>
        <p:nvSpPr>
          <p:cNvPr id="620562" name="Rectangle 1042"/>
          <p:cNvSpPr>
            <a:spLocks noChangeArrowheads="1"/>
          </p:cNvSpPr>
          <p:nvPr/>
        </p:nvSpPr>
        <p:spPr bwMode="blackWhite">
          <a:xfrm>
            <a:off x="1119188" y="5897563"/>
            <a:ext cx="12091987" cy="1658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TRANSLATE('2009-02-28', '0123456789-',  'ABCDEFGHIJK')  RESULT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FROM DUAL;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620566" name="Rectangle 104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상품코드에서 왼쪽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오른쪽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대분류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순번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4" name="Rectangle 1049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0571" name="Rectangle 1051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4939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회원아이디에서 숫자를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제거하여 출력하시오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변환아이디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6" name="TextBox 7"/>
          <p:cNvSpPr txBox="1">
            <a:spLocks noChangeArrowheads="1"/>
          </p:cNvSpPr>
          <p:nvPr/>
        </p:nvSpPr>
        <p:spPr bwMode="auto">
          <a:xfrm>
            <a:off x="7921625" y="1544638"/>
            <a:ext cx="44053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SUBSTR(PROD_ID,1,4)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대분류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SUBSTR(PROD_ID,-6)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순번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1257" name="TextBox 8"/>
          <p:cNvSpPr txBox="1">
            <a:spLocks noChangeArrowheads="1"/>
          </p:cNvSpPr>
          <p:nvPr/>
        </p:nvSpPr>
        <p:spPr bwMode="auto">
          <a:xfrm>
            <a:off x="6048375" y="7896225"/>
            <a:ext cx="769794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회원아이디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TRANSLATE(MEM_ID,'0123456789','         ')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변환아이디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</a:t>
            </a:r>
            <a:r>
              <a:rPr lang="en-US" altLang="ko-KR" smtClean="0">
                <a:solidFill>
                  <a:srgbClr val="FF0000"/>
                </a:solidFill>
                <a:latin typeface="HY중고딕" pitchFamily="18" charset="-127"/>
              </a:rPr>
              <a:t>;</a:t>
            </a:r>
          </a:p>
          <a:p>
            <a:endParaRPr lang="en-US" altLang="ko-KR">
              <a:solidFill>
                <a:srgbClr val="FF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RTRIM(MEM_ID,'012345689')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01" name="Rectangle 9"/>
          <p:cNvSpPr>
            <a:spLocks noChangeArrowheads="1"/>
          </p:cNvSpPr>
          <p:nvPr/>
        </p:nvSpPr>
        <p:spPr bwMode="blackWhite">
          <a:xfrm>
            <a:off x="1128713" y="301307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REPLACE('SQL Project', 'SQL', 'SSQQLL')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REPLACE('Java Flex Via', 'a')                       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      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치환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BUYER_NAME, REPLACE(BUYER_NAME,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-&gt;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BUYER;</a:t>
            </a:r>
          </a:p>
        </p:txBody>
      </p:sp>
      <p:sp>
        <p:nvSpPr>
          <p:cNvPr id="182275" name="Rectangle 10"/>
          <p:cNvSpPr>
            <a:spLocks noChangeArrowheads="1"/>
          </p:cNvSpPr>
          <p:nvPr/>
        </p:nvSpPr>
        <p:spPr bwMode="blackWhite">
          <a:xfrm>
            <a:off x="1147763" y="1320800"/>
            <a:ext cx="3022600" cy="1579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REPLACE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[c3])</a:t>
            </a:r>
          </a:p>
        </p:txBody>
      </p:sp>
      <p:sp>
        <p:nvSpPr>
          <p:cNvPr id="182276" name="Rectangle 11"/>
          <p:cNvSpPr>
            <a:spLocks noChangeArrowheads="1"/>
          </p:cNvSpPr>
          <p:nvPr/>
        </p:nvSpPr>
        <p:spPr bwMode="blackWhite">
          <a:xfrm>
            <a:off x="4170363" y="1320800"/>
            <a:ext cx="9067800" cy="1579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문자나 문자열을 치환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포함된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없는 경우 찾은 문자를 제거한다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981008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756400"/>
            <a:ext cx="12091987" cy="2159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회원성명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치환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회원명치환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2278" name="Rectangle 17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2279" name="TextBox 6"/>
          <p:cNvSpPr txBox="1">
            <a:spLocks noChangeArrowheads="1"/>
          </p:cNvSpPr>
          <p:nvPr/>
        </p:nvSpPr>
        <p:spPr bwMode="auto">
          <a:xfrm>
            <a:off x="6840538" y="7100888"/>
            <a:ext cx="61388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REPLACE(MEM_NAME,’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리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회원명치환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29554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2787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5"/>
          <p:cNvSpPr>
            <a:spLocks noChangeArrowheads="1"/>
          </p:cNvSpPr>
          <p:nvPr/>
        </p:nvSpPr>
        <p:spPr bwMode="blackWhite">
          <a:xfrm>
            <a:off x="1147763" y="4948238"/>
            <a:ext cx="3022600" cy="10207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LENGTHB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299" name="Rectangle 6"/>
          <p:cNvSpPr>
            <a:spLocks noChangeArrowheads="1"/>
          </p:cNvSpPr>
          <p:nvPr/>
        </p:nvSpPr>
        <p:spPr bwMode="blackWhite">
          <a:xfrm>
            <a:off x="4170363" y="4948238"/>
            <a:ext cx="9067800" cy="1020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길이를 돌려준다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한글은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바이트로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여김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83047" name="Rectangle 7"/>
          <p:cNvSpPr>
            <a:spLocks noChangeArrowheads="1"/>
          </p:cNvSpPr>
          <p:nvPr/>
        </p:nvSpPr>
        <p:spPr bwMode="blackWhite">
          <a:xfrm>
            <a:off x="1119188" y="6080125"/>
            <a:ext cx="12091987" cy="4189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LENGTH('SQL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"LENGTH",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LENGTHB('SQL </a:t>
            </a:r>
            <a:r>
              <a:rPr lang="ko-KR" altLang="en-US">
                <a:latin typeface="HY중고딕" pitchFamily="18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LENGTHB“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1" name="Rectangle 11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3302" name="Rectangle 12"/>
          <p:cNvSpPr>
            <a:spLocks noChangeArrowheads="1"/>
          </p:cNvSpPr>
          <p:nvPr/>
        </p:nvSpPr>
        <p:spPr bwMode="blackWhite">
          <a:xfrm>
            <a:off x="1143000" y="1317625"/>
            <a:ext cx="3022600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INSTR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[m, [n]])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3" name="Rectangle 13"/>
          <p:cNvSpPr>
            <a:spLocks noChangeArrowheads="1"/>
          </p:cNvSpPr>
          <p:nvPr/>
        </p:nvSpPr>
        <p:spPr bwMode="blackWhite">
          <a:xfrm>
            <a:off x="4165600" y="1317625"/>
            <a:ext cx="9067800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처음 나타나는 위치를 리턴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시작 위치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번째</a:t>
            </a:r>
          </a:p>
        </p:txBody>
      </p:sp>
      <p:sp>
        <p:nvSpPr>
          <p:cNvPr id="983054" name="Rectangle 14"/>
          <p:cNvSpPr>
            <a:spLocks noChangeArrowheads="1"/>
          </p:cNvSpPr>
          <p:nvPr/>
        </p:nvSpPr>
        <p:spPr bwMode="blackWhite">
          <a:xfrm>
            <a:off x="1128713" y="2652713"/>
            <a:ext cx="12091987" cy="1952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SELECT INSTR('hello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heidi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', 'he')  AS RESULT1,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INSTR(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'hello </a:t>
            </a:r>
            <a:r>
              <a:rPr lang="en-US" altLang="ko-KR" err="1">
                <a:solidFill>
                  <a:srgbClr val="000066"/>
                </a:solidFill>
                <a:latin typeface="HY중고딕" pitchFamily="18" charset="-127"/>
              </a:rPr>
              <a:t>heidi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', 'he'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3) AS RESULT2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  <p:sp>
        <p:nvSpPr>
          <p:cNvPr id="183305" name="TextBox 8"/>
          <p:cNvSpPr txBox="1">
            <a:spLocks noChangeArrowheads="1"/>
          </p:cNvSpPr>
          <p:nvPr/>
        </p:nvSpPr>
        <p:spPr bwMode="auto">
          <a:xfrm>
            <a:off x="7272338" y="6988175"/>
            <a:ext cx="520858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LENGTH(BUYER_ID)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BUYER_NAME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LENGTHB(BUYER_NAME)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byte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수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/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47556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80789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475562" y="509857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904" y="605945"/>
            <a:ext cx="13465496" cy="97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정의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데이터베이스에서 하나의 논리적 기능을 수행하기 위한 일련의 연산 집합으로서 작업의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 관리 시스템에서 회복 및 병행 수행 시 처리되는 작업의 논리적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하나의 트랜잭션은 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비정상적으로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특성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데이터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무결성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(Integrity)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보장하기 위하여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DBMS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의 트랜잭션이 </a:t>
            </a:r>
            <a:r>
              <a:rPr lang="ko-KR" altLang="en-US" sz="1900" smtClean="0">
                <a:latin typeface="굴림체" pitchFamily="49" charset="-127"/>
                <a:ea typeface="굴림체" pitchFamily="49" charset="-127"/>
              </a:rPr>
              <a:t>갖추어야 할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특성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(1)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원자성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(Atomicity)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연산은 데이터베이스에 모두 반영되든지 아니면 전혀 반영되지 않아야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내의 모든 명령어는 반드시 완벽히 수행되어야 하며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모두가 완벽히 수행되지 않고 어느 하나라도 오류가 발생하면 그 트랜잭션은 모두 취소되어야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(2)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(Consistency)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수행이 성공적으로 완료되면 언제나 일관성 있는 데이터베이스 상태로 변환한다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시스템이 가지고 있는 고정 요소는 트랜잭션 수행 전과 수행 완료 후의 상태가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동시에 실행되는 트랜잭션이 없는 고립 상태에서의 트랜잭션 수행은 데이터 베이스의 일관성을 유지하여야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(3)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고립성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(Isolation)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한 트랜잭션이 데이터를 갱신하는 동안 이 트랜잭션이 완료되기 전에는 갱신중인 데이터를 다른 트랜잭션들이 접근하지 못하도록 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수행되어도 그 결과는 순차적으로 실행된 결과와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실행되더라도 데이터베이스 관리 시스템은 트랜잭션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각 쌍에 대해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시작되기 전에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실행을 끝내든지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아니면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끝난 뒤에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실행되도록 보장해야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(4)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지속성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(Durability)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성공적으로 수행된 트랜잭션은 영원히 반영되어야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 문제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DB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 체크 등을 하더라도 유지되어야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전형적으로 모든 트랜잭션은 로그로 남고 시스템 장애 발생 전 상태로 되돌릴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로그에 모든 것이 저장된 후에만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상태로 간주될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활동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(Active)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실행중인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실패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(Failed)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실행중에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오류가 발생하여 중단된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철회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(Aborted)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비정상적으로 종료되어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부분 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(Partially 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마지막 연산까지 수행하였지만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실행하기 전의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성공적으로 완료되어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후의 상태</a:t>
            </a:r>
          </a:p>
          <a:p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259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2890" name="Rectangle 1066"/>
          <p:cNvSpPr>
            <a:spLocks noChangeArrowheads="1"/>
          </p:cNvSpPr>
          <p:nvPr/>
        </p:nvSpPr>
        <p:spPr bwMode="blackWhite">
          <a:xfrm>
            <a:off x="1114425" y="6696075"/>
            <a:ext cx="12091988" cy="369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ABS(-365)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</a:t>
            </a:r>
            <a:r>
              <a:rPr lang="en-US" altLang="ko-KR" sz="2000">
                <a:latin typeface="HY중고딕" pitchFamily="18" charset="-127"/>
              </a:rPr>
              <a:t>SIGN(12</a:t>
            </a:r>
            <a:r>
              <a:rPr lang="en-US" altLang="en-US" sz="2000">
                <a:latin typeface="HY중고딕" pitchFamily="18" charset="-127"/>
              </a:rPr>
              <a:t>)</a:t>
            </a:r>
            <a:r>
              <a:rPr lang="en-US" altLang="ko-KR" sz="2000">
                <a:latin typeface="HY중고딕" pitchFamily="18" charset="-127"/>
              </a:rPr>
              <a:t>,  SIGN(0),  SIGN(-55)</a:t>
            </a:r>
          </a:p>
          <a:p>
            <a:pPr defTabSz="282575">
              <a:defRPr/>
            </a:pPr>
            <a:r>
              <a:rPr lang="en-US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  </a:t>
            </a:r>
            <a:r>
              <a:rPr lang="en-US" altLang="en-US" sz="2000">
                <a:latin typeface="HY중고딕" pitchFamily="18" charset="-127"/>
              </a:rPr>
              <a:t>FROM </a:t>
            </a:r>
            <a:r>
              <a:rPr lang="en-US" altLang="ko-KR" sz="2000">
                <a:latin typeface="HY중고딕" pitchFamily="18" charset="-127"/>
              </a:rPr>
              <a:t>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POWER(3, 2) ,    POWER(2, 10)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SQRT(2) , SQRT(9) FROM </a:t>
            </a:r>
            <a:r>
              <a:rPr lang="en-US" altLang="ko-KR" sz="2000">
                <a:latin typeface="HY중고딕" pitchFamily="18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462943" name="Group 1119"/>
          <p:cNvGraphicFramePr>
            <a:graphicFrameLocks noGrp="1"/>
          </p:cNvGraphicFramePr>
          <p:nvPr/>
        </p:nvGraphicFramePr>
        <p:xfrm>
          <a:off x="1128713" y="1317625"/>
          <a:ext cx="12038428" cy="5244657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ABS(n)</a:t>
                      </a: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절대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SIGN(n)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양수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구분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1, -1,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음수인지를 판단하거나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비교시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POWER(n, y)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승수 값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y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SQRT(n)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제곱근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4285" name="Rectangle 13"/>
          <p:cNvSpPr>
            <a:spLocks noChangeArrowheads="1"/>
          </p:cNvSpPr>
          <p:nvPr/>
        </p:nvSpPr>
        <p:spPr bwMode="blackWhite">
          <a:xfrm>
            <a:off x="1119188" y="6308725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보다 작은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변경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48" name="Rectangle 14"/>
          <p:cNvSpPr>
            <a:spLocks noChangeArrowheads="1"/>
          </p:cNvSpPr>
          <p:nvPr/>
        </p:nvSpPr>
        <p:spPr bwMode="blackWhite">
          <a:xfrm>
            <a:off x="1119188" y="1320800"/>
            <a:ext cx="3024187" cy="1714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GREATEST,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LEAST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m [,n1 …] )</a:t>
            </a:r>
          </a:p>
        </p:txBody>
      </p:sp>
      <p:sp>
        <p:nvSpPr>
          <p:cNvPr id="185349" name="Rectangle 15"/>
          <p:cNvSpPr>
            <a:spLocks noChangeArrowheads="1"/>
          </p:cNvSpPr>
          <p:nvPr/>
        </p:nvSpPr>
        <p:spPr bwMode="blackWhite">
          <a:xfrm>
            <a:off x="4143375" y="1320800"/>
            <a:ext cx="9067800" cy="1714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열거된 항목 중 가장 큰 또는 작은 항목을 리턴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데이터타입에 따라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항목도 판단</a:t>
            </a:r>
          </a:p>
        </p:txBody>
      </p:sp>
      <p:sp>
        <p:nvSpPr>
          <p:cNvPr id="1334288" name="Rectangle 16"/>
          <p:cNvSpPr>
            <a:spLocks noChangeArrowheads="1"/>
          </p:cNvSpPr>
          <p:nvPr/>
        </p:nvSpPr>
        <p:spPr bwMode="blackWhite">
          <a:xfrm>
            <a:off x="1092200" y="3138488"/>
            <a:ext cx="12090400" cy="29416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GREATEST(10, 20, 30)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LEAST(10,20,30)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GREATEST('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51" name="TextBox 6"/>
          <p:cNvSpPr txBox="1">
            <a:spLocks noChangeArrowheads="1"/>
          </p:cNvSpPr>
          <p:nvPr/>
        </p:nvSpPr>
        <p:spPr bwMode="auto">
          <a:xfrm>
            <a:off x="6192838" y="7669213"/>
            <a:ext cx="6384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GREATEST(MEM_MILEAGE,1000) AS </a:t>
            </a:r>
            <a:r>
              <a:rPr lang="ko-KR" altLang="en-US" err="1">
                <a:solidFill>
                  <a:srgbClr val="FF0000"/>
                </a:solidFill>
                <a:latin typeface="HY중고딕" pitchFamily="18" charset="-127"/>
              </a:rPr>
              <a:t>마일리지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blackWhite">
          <a:xfrm>
            <a:off x="1147763" y="1355725"/>
            <a:ext cx="3022600" cy="1209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ROUND(n, l)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blackWhite">
          <a:xfrm>
            <a:off x="4170363" y="1355725"/>
            <a:ext cx="9067800" cy="1209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자릿수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(l)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밑에서 반올림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숫자의 반올림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ROUND(Column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35301" name="Rectangle 5"/>
          <p:cNvSpPr>
            <a:spLocks noChangeArrowheads="1"/>
          </p:cNvSpPr>
          <p:nvPr/>
        </p:nvSpPr>
        <p:spPr bwMode="blackWhite">
          <a:xfrm>
            <a:off x="1119188" y="3630613"/>
            <a:ext cx="12091987" cy="664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1    2   3   4   .  5  6  7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 때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위치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 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-3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1  0 1  2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0)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TRUNC(345.123,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소수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째자리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반올림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절삭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blackWhite">
          <a:xfrm>
            <a:off x="1143000" y="2565400"/>
            <a:ext cx="3022600" cy="9080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TRUNC(n, l)</a:t>
            </a: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blackWhite">
          <a:xfrm>
            <a:off x="4165600" y="2565400"/>
            <a:ext cx="9067800" cy="908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ROUND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반올림이 아닌 절삭</a:t>
            </a:r>
          </a:p>
        </p:txBody>
      </p:sp>
      <p:sp>
        <p:nvSpPr>
          <p:cNvPr id="186376" name="TextBox 7"/>
          <p:cNvSpPr txBox="1">
            <a:spLocks noChangeArrowheads="1"/>
          </p:cNvSpPr>
          <p:nvPr/>
        </p:nvSpPr>
        <p:spPr bwMode="auto">
          <a:xfrm>
            <a:off x="7129463" y="7783513"/>
            <a:ext cx="4054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MEM_MILEAGE,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ROUND(MEM_MILEAGE / 12,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TRUNC(MEM_MILEAGE / 12, 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237692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3008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237692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533008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325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5713"/>
            <a:ext cx="12091987" cy="3805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반올림 없는 것과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반올림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6" name="Rectangle 7"/>
          <p:cNvSpPr>
            <a:spLocks noChangeArrowheads="1"/>
          </p:cNvSpPr>
          <p:nvPr/>
        </p:nvSpPr>
        <p:spPr bwMode="blackWhite">
          <a:xfrm>
            <a:off x="1147763" y="5291138"/>
            <a:ext cx="3022600" cy="7953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MOD(c, n)</a:t>
            </a:r>
          </a:p>
        </p:txBody>
      </p:sp>
      <p:sp>
        <p:nvSpPr>
          <p:cNvPr id="187397" name="Rectangle 8"/>
          <p:cNvSpPr>
            <a:spLocks noChangeArrowheads="1"/>
          </p:cNvSpPr>
          <p:nvPr/>
        </p:nvSpPr>
        <p:spPr bwMode="blackWhite">
          <a:xfrm>
            <a:off x="4170363" y="5291138"/>
            <a:ext cx="9067800" cy="79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</a:p>
        </p:txBody>
      </p:sp>
      <p:sp>
        <p:nvSpPr>
          <p:cNvPr id="1333257" name="Rectangle 9"/>
          <p:cNvSpPr>
            <a:spLocks noChangeArrowheads="1"/>
          </p:cNvSpPr>
          <p:nvPr/>
        </p:nvSpPr>
        <p:spPr bwMode="blackWhite">
          <a:xfrm>
            <a:off x="1119188" y="61960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MOD(10,3)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9" name="TextBox 6"/>
          <p:cNvSpPr txBox="1">
            <a:spLocks noChangeArrowheads="1"/>
          </p:cNvSpPr>
          <p:nvPr/>
        </p:nvSpPr>
        <p:spPr bwMode="auto">
          <a:xfrm>
            <a:off x="7056438" y="2792413"/>
            <a:ext cx="58848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475562" y="545861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618557" name="Group 61"/>
          <p:cNvGraphicFramePr>
            <a:graphicFrameLocks noGrp="1"/>
          </p:cNvGraphicFramePr>
          <p:nvPr/>
        </p:nvGraphicFramePr>
        <p:xfrm>
          <a:off x="1128713" y="1317625"/>
          <a:ext cx="12144595" cy="4322541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FLOOR(n)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작은 수 중에 가장 큰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3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CEIL(n)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큰 수 중에 가장 작은 정수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 이하의 값이 존재하면 무조건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올림하는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함수로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급여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세금과 같은 금액관련 계산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중에 자주 사용된다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COS, SIN, TAN, LOG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등 수학관련함수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8558" name="Rectangle 62"/>
          <p:cNvSpPr>
            <a:spLocks noChangeArrowheads="1"/>
          </p:cNvSpPr>
          <p:nvPr/>
        </p:nvSpPr>
        <p:spPr bwMode="blackWhite">
          <a:xfrm>
            <a:off x="1119188" y="5627688"/>
            <a:ext cx="12091987" cy="181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FLOOR(1332.69), </a:t>
            </a:r>
            <a:r>
              <a:rPr lang="en-US" altLang="ko-KR" sz="2000">
                <a:latin typeface="HY중고딕" pitchFamily="18" charset="-127"/>
              </a:rPr>
              <a:t>CEIL(1332.69)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</a:t>
            </a:r>
            <a:r>
              <a:rPr lang="en-US" altLang="ko-KR" sz="2000">
                <a:latin typeface="HY중고딕" pitchFamily="18" charset="-127"/>
              </a:rPr>
              <a:t>FLOOR(-1332.69), CEIL(-1332.69)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REMAINDER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n)</a:t>
            </a:r>
          </a:p>
        </p:txBody>
      </p:sp>
      <p:sp>
        <p:nvSpPr>
          <p:cNvPr id="189443" name="Rectangle 4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함수와 유사</a:t>
            </a:r>
          </a:p>
        </p:txBody>
      </p:sp>
      <p:sp>
        <p:nvSpPr>
          <p:cNvPr id="189444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4656" name="Rectangle 16"/>
          <p:cNvSpPr>
            <a:spLocks noChangeArrowheads="1"/>
          </p:cNvSpPr>
          <p:nvPr/>
        </p:nvSpPr>
        <p:spPr bwMode="blackWhite">
          <a:xfrm>
            <a:off x="1128713" y="2565400"/>
            <a:ext cx="12091987" cy="3630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ko-KR" altLang="en-US" sz="2000" err="1">
                <a:latin typeface="HY중고딕" pitchFamily="18" charset="-127"/>
              </a:rPr>
              <a:t>버림한</a:t>
            </a:r>
            <a:r>
              <a:rPr lang="ko-KR" altLang="en-US" sz="2000">
                <a:latin typeface="HY중고딕" pitchFamily="18" charset="-127"/>
              </a:rPr>
              <a:t>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FLOOR( 10 / 3 )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REMAINDER </a:t>
            </a:r>
            <a:r>
              <a:rPr lang="ko-KR" altLang="en-US" sz="2000">
                <a:latin typeface="HY중고딕" pitchFamily="18" charset="-127"/>
              </a:rPr>
              <a:t>함수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반올림한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ROUND( 10 / 3 )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  </a:t>
            </a:r>
          </a:p>
        </p:txBody>
      </p:sp>
      <p:sp>
        <p:nvSpPr>
          <p:cNvPr id="624657" name="Rectangle 17"/>
          <p:cNvSpPr>
            <a:spLocks noChangeArrowheads="1"/>
          </p:cNvSpPr>
          <p:nvPr/>
        </p:nvSpPr>
        <p:spPr bwMode="blackWhite">
          <a:xfrm>
            <a:off x="1119188" y="6421437"/>
            <a:ext cx="12091987" cy="2867669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MOD(10, 3), REMAINDER(10, 3</a:t>
            </a:r>
            <a:r>
              <a:rPr lang="en-US" altLang="ko-KR" sz="2000">
                <a:latin typeface="HY중고딕" pitchFamily="18" charset="-127"/>
              </a:rPr>
              <a:t>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MOD(10, 3.7) , REMAINDER(10, 3.7) FROM DUAL;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4159" y="2736379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10-3*FLOOR(3.33333…,0)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4159" y="4248547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10-3*ROUND(3.33333…,0)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1140" y="6480795"/>
            <a:ext cx="3371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10-3.7*FLOOR(2.702702…,0)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10-3.7*2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10-7.4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2.6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1140" y="7992963"/>
            <a:ext cx="3374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10-3.7*ROUND(2.702702…,0)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10-11.1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-1.1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332162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WIDTH_BUCKET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min, max, b)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blackWhite">
          <a:xfrm>
            <a:off x="4479925" y="1244600"/>
            <a:ext cx="8758238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범위로 설정하고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구간으로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나누어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어느 구간에 속하는지 리턴</a:t>
            </a: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blackWhite">
          <a:xfrm>
            <a:off x="1119188" y="2792413"/>
            <a:ext cx="12091987" cy="102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WIDTH_BUCKET(88, 0, 100, 10)</a:t>
            </a:r>
            <a:r>
              <a:rPr lang="en-US" altLang="ko-KR" sz="2000">
                <a:latin typeface="HY중고딕" pitchFamily="18" charset="-127"/>
              </a:rPr>
              <a:t>  FROM DUAL;</a:t>
            </a:r>
          </a:p>
        </p:txBody>
      </p:sp>
      <p:sp>
        <p:nvSpPr>
          <p:cNvPr id="1341447" name="Rectangle 7"/>
          <p:cNvSpPr>
            <a:spLocks noChangeArrowheads="1"/>
          </p:cNvSpPr>
          <p:nvPr/>
        </p:nvSpPr>
        <p:spPr bwMode="blackWhite">
          <a:xfrm>
            <a:off x="1119188" y="4040188"/>
            <a:ext cx="12091987" cy="3856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등급을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500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등급으로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0471" name="TextBox 6"/>
          <p:cNvSpPr txBox="1">
            <a:spLocks noChangeArrowheads="1"/>
          </p:cNvSpPr>
          <p:nvPr/>
        </p:nvSpPr>
        <p:spPr bwMode="auto">
          <a:xfrm>
            <a:off x="5184775" y="5513388"/>
            <a:ext cx="5995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MEM_MILEAGE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WIDTH_BUCKET(MEM_MILEAGE,500,3000,5)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등급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숫자의 절사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버림함수구현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자리 수까지 나타내고 그 밑은 버림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(TRUNC)</a:t>
            </a:r>
          </a:p>
        </p:txBody>
      </p:sp>
      <p:sp>
        <p:nvSpPr>
          <p:cNvPr id="1340420" name="Rectangle 4"/>
          <p:cNvSpPr>
            <a:spLocks noChangeArrowheads="1"/>
          </p:cNvSpPr>
          <p:nvPr/>
        </p:nvSpPr>
        <p:spPr bwMode="blackWhite">
          <a:xfrm>
            <a:off x="1119188" y="2400300"/>
            <a:ext cx="12091987" cy="7996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버림함수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구현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버림할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위치의 값에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뺀 후에 반올림하면 버림의 효과를 얻는다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 ROUND(345.123 - 0.05, 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AS “RESULT1”   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둘째자리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- 0.5, 0)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AS “RESULT2”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 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- 5, -1)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AS “RESULT3”    --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첫번째자리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FROM DUAL; 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100 / 9  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결과 값을 십의 자리까지 나타내고 일의 자리는 버리시오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SELECT  ROUND(100 / 9 - 5, -1) RESULT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FLOOR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 활용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10000 / 7 FROM DUAL;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1000) /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100) /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10) /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7 )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자연수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10) *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100) *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1000) *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6808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가공 없는 원래 결과와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첫째자리까지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나타내고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둘째자리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이하는 버린 결과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(TRUNC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함수를 사용하면 쉽지만 여기서는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FLOOR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2515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2516" name="TextBox 3"/>
          <p:cNvSpPr txBox="1">
            <a:spLocks noChangeArrowheads="1"/>
          </p:cNvSpPr>
          <p:nvPr/>
        </p:nvSpPr>
        <p:spPr bwMode="auto">
          <a:xfrm>
            <a:off x="1368252" y="1584251"/>
            <a:ext cx="80970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*TRUNC(n, l) : ROUND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와 동일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반올림이 아닌 절삭</a:t>
            </a:r>
          </a:p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*FLOOR(n) : n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과 같거나 작은 수 중에 가장 큰 정수</a:t>
            </a:r>
          </a:p>
        </p:txBody>
      </p:sp>
      <p:sp>
        <p:nvSpPr>
          <p:cNvPr id="192517" name="TextBox 4"/>
          <p:cNvSpPr txBox="1">
            <a:spLocks noChangeArrowheads="1"/>
          </p:cNvSpPr>
          <p:nvPr/>
        </p:nvSpPr>
        <p:spPr bwMode="auto">
          <a:xfrm>
            <a:off x="1439863" y="4492625"/>
            <a:ext cx="656748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(FLOOR(PROD_COST/PROD_SALE*100*10)/10)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41" name="Rectangle 33"/>
          <p:cNvSpPr>
            <a:spLocks noChangeArrowheads="1"/>
          </p:cNvSpPr>
          <p:nvPr/>
        </p:nvSpPr>
        <p:spPr bwMode="blackWhite">
          <a:xfrm>
            <a:off x="1119188" y="2225675"/>
            <a:ext cx="12153900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NUMBER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더해진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date - NUMBER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빠진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- date         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두 날짜 사이의 일수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+ 1 / 24         :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한시간을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더한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SYSDATE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현재시간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- 1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+ 1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내일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FROM DUAL;</a:t>
            </a:r>
          </a:p>
        </p:txBody>
      </p:sp>
      <p:sp>
        <p:nvSpPr>
          <p:cNvPr id="990243" name="Rectangle 3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100888"/>
            <a:ext cx="12153900" cy="249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생일과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 되는 날을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3540" name="Rectangle 3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990265" name="Group 57"/>
          <p:cNvGraphicFramePr>
            <a:graphicFrameLocks noGrp="1"/>
          </p:cNvGraphicFramePr>
          <p:nvPr/>
        </p:nvGraphicFramePr>
        <p:xfrm>
          <a:off x="1128713" y="1317625"/>
          <a:ext cx="12144595" cy="1104138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SYSDATE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시스템에서 제공하는 현재 날짜와 시간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549" name="TextBox 5"/>
          <p:cNvSpPr txBox="1">
            <a:spLocks noChangeArrowheads="1"/>
          </p:cNvSpPr>
          <p:nvPr/>
        </p:nvSpPr>
        <p:spPr bwMode="auto">
          <a:xfrm>
            <a:off x="8064996" y="7200875"/>
            <a:ext cx="54387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+ 12000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태어난지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12000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일째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5298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07277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3"/>
          <p:cNvSpPr>
            <a:spLocks noChangeArrowheads="1"/>
          </p:cNvSpPr>
          <p:nvPr/>
        </p:nvSpPr>
        <p:spPr bwMode="auto">
          <a:xfrm>
            <a:off x="3528492" y="4680595"/>
            <a:ext cx="736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개론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839788" y="2641600"/>
            <a:ext cx="12961937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1960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초창기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   -  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메인 프레임 컴퓨터에 탑재되는 제품들을 중심으로 발전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개인용 컴퓨터에 탑재 가능한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개발됨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이후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GUI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환경을 채택한 제품들이 출시됨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대형시스템에서 소형 시스템으로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47" name="Rectangle 35"/>
          <p:cNvSpPr>
            <a:spLocks noChangeArrowheads="1"/>
          </p:cNvSpPr>
          <p:nvPr/>
        </p:nvSpPr>
        <p:spPr bwMode="blackWhite">
          <a:xfrm>
            <a:off x="1128713" y="2565400"/>
            <a:ext cx="12144375" cy="1073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ADD_MONTHS(SYSDATE, 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63" name="Rectangle 4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259563" name="Group 43"/>
          <p:cNvGraphicFramePr>
            <a:graphicFrameLocks noGrp="1"/>
          </p:cNvGraphicFramePr>
          <p:nvPr/>
        </p:nvGraphicFramePr>
        <p:xfrm>
          <a:off x="1128713" y="1317625"/>
          <a:ext cx="12144595" cy="1130722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07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ADD_MONTHS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에 월을 더한 날짜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9541" name="Rectangle 21"/>
          <p:cNvSpPr>
            <a:spLocks noChangeArrowheads="1"/>
          </p:cNvSpPr>
          <p:nvPr/>
        </p:nvSpPr>
        <p:spPr bwMode="blackWhite">
          <a:xfrm>
            <a:off x="1128713" y="6535738"/>
            <a:ext cx="12144375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NEXT_DAY(SYSDATE, '</a:t>
            </a:r>
            <a:r>
              <a:rPr lang="ko-KR" altLang="en-US" sz="2000">
                <a:latin typeface="HY중고딕" pitchFamily="18" charset="-127"/>
              </a:rPr>
              <a:t>월요일</a:t>
            </a:r>
            <a:r>
              <a:rPr lang="en-US" altLang="ko-KR" sz="2000">
                <a:latin typeface="HY중고딕" pitchFamily="18" charset="-127"/>
              </a:rPr>
              <a:t>'),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     LAST_DAY(SYSDATE)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graphicFrame>
        <p:nvGraphicFramePr>
          <p:cNvPr id="1259566" name="Group 46"/>
          <p:cNvGraphicFramePr>
            <a:graphicFrameLocks noGrp="1"/>
          </p:cNvGraphicFramePr>
          <p:nvPr/>
        </p:nvGraphicFramePr>
        <p:xfrm>
          <a:off x="1128713" y="3987800"/>
          <a:ext cx="12144595" cy="2469580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21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NEXT_DAY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 날짜 이후의 가장 빠른 요일의 날짜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LAST_DAY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월의 마지막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9567" name="Rectangle 4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348663"/>
            <a:ext cx="12153900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이번달이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며칠이 남았는지 검색하시오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85" name="TextBox 7"/>
          <p:cNvSpPr txBox="1">
            <a:spLocks noChangeArrowheads="1"/>
          </p:cNvSpPr>
          <p:nvPr/>
        </p:nvSpPr>
        <p:spPr bwMode="auto">
          <a:xfrm>
            <a:off x="5976938" y="8496300"/>
            <a:ext cx="78357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SYSDATE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오늘날짜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LAST_DAY(SYSDATE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AS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이달 마지막 날짜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LAST_DAY(SYSDATE) - SYSDATE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이번달에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남은 날짜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DUAL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2476" name="Rectangle 12"/>
          <p:cNvSpPr>
            <a:spLocks noChangeArrowheads="1"/>
          </p:cNvSpPr>
          <p:nvPr/>
        </p:nvSpPr>
        <p:spPr bwMode="blackWhite">
          <a:xfrm>
            <a:off x="1120775" y="4679950"/>
            <a:ext cx="12144375" cy="36909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 smtClean="0">
                <a:latin typeface="HY중고딕" pitchFamily="18" charset="-127"/>
              </a:rPr>
              <a:t>    ROUND(SYSDATE</a:t>
            </a:r>
            <a:r>
              <a:rPr lang="en-US" altLang="ko-KR" sz="2000">
                <a:latin typeface="HY중고딕" pitchFamily="18" charset="-127"/>
              </a:rPr>
              <a:t>,'MM</a:t>
            </a:r>
            <a:r>
              <a:rPr lang="en-US" altLang="ko-KR" sz="2000" smtClean="0">
                <a:latin typeface="HY중고딕" pitchFamily="18" charset="-127"/>
              </a:rPr>
              <a:t>') 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'MM')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  <a:r>
              <a:rPr lang="en-US" altLang="ko-KR" sz="2000" smtClean="0">
                <a:latin typeface="HY중고딕" pitchFamily="18" charset="-127"/>
              </a:rPr>
              <a:t>   ROUND(SYSDATE, 'YEAR')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'YEAR')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</p:txBody>
      </p:sp>
      <p:graphicFrame>
        <p:nvGraphicFramePr>
          <p:cNvPr id="1342496" name="Group 32"/>
          <p:cNvGraphicFramePr>
            <a:graphicFrameLocks noGrp="1"/>
          </p:cNvGraphicFramePr>
          <p:nvPr/>
        </p:nvGraphicFramePr>
        <p:xfrm>
          <a:off x="1128713" y="1317625"/>
          <a:ext cx="12144595" cy="3264408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ROUND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반올림한 날짜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YEAR, MONTH, DA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TRUNC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버림한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46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0135"/>
              </p:ext>
            </p:extLst>
          </p:nvPr>
        </p:nvGraphicFramePr>
        <p:xfrm>
          <a:off x="1128713" y="2338388"/>
          <a:ext cx="12144595" cy="7129894"/>
        </p:xfrm>
        <a:graphic>
          <a:graphicData uri="http://schemas.openxmlformats.org/drawingml/2006/table">
            <a:tbl>
              <a:tblPr/>
              <a:tblGrid>
                <a:gridCol w="448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WW, IW, 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DDD, 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시작일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44663" name="Rectangle 151"/>
          <p:cNvSpPr>
            <a:spLocks noChangeArrowheads="1"/>
          </p:cNvSpPr>
          <p:nvPr/>
        </p:nvSpPr>
        <p:spPr bwMode="blackWhite">
          <a:xfrm>
            <a:off x="1128713" y="1317625"/>
            <a:ext cx="12144375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ROUND/TRUNC</a:t>
            </a:r>
            <a:r>
              <a:rPr lang="ko-KR" altLang="en-US" sz="2000">
                <a:latin typeface="HY중고딕" pitchFamily="18" charset="-127"/>
              </a:rPr>
              <a:t>에서 사용하는 포멧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ChangeArrowheads="1"/>
          </p:cNvSpPr>
          <p:nvPr/>
        </p:nvSpPr>
        <p:spPr bwMode="blackWhite">
          <a:xfrm>
            <a:off x="1152525" y="3024188"/>
            <a:ext cx="12144375" cy="1474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</a:rPr>
              <a:t>MONTHS_BETWEEN</a:t>
            </a:r>
            <a:r>
              <a:rPr lang="en-US" altLang="ko-KR" sz="2000">
                <a:latin typeface="HY중고딕" pitchFamily="18" charset="-127"/>
              </a:rPr>
              <a:t>(SYSDATE, '2000-01-01')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3516" name="Group 28"/>
          <p:cNvGraphicFramePr>
            <a:graphicFrameLocks noGrp="1"/>
          </p:cNvGraphicFramePr>
          <p:nvPr/>
        </p:nvGraphicFramePr>
        <p:xfrm>
          <a:off x="1128713" y="1317625"/>
          <a:ext cx="12144594" cy="158419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MONTHS_BETWEEN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(date1, date2)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두 날짜 사이의 달수를 숫자로 리턴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65" name="Rectangle 117"/>
          <p:cNvSpPr>
            <a:spLocks noChangeArrowheads="1"/>
          </p:cNvSpPr>
          <p:nvPr/>
        </p:nvSpPr>
        <p:spPr bwMode="blackWhite">
          <a:xfrm>
            <a:off x="1119188" y="3024411"/>
            <a:ext cx="12091987" cy="214925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SELECT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EXTRACT(YEAR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년도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EXTRACT(MONTH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월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EXTRACT(DAY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일"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FROM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DUAL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;</a:t>
            </a:r>
          </a:p>
        </p:txBody>
      </p:sp>
      <p:sp>
        <p:nvSpPr>
          <p:cNvPr id="198659" name="Rectangle 1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411804" name="Group 156"/>
          <p:cNvGraphicFramePr>
            <a:graphicFrameLocks noGrp="1"/>
          </p:cNvGraphicFramePr>
          <p:nvPr/>
        </p:nvGraphicFramePr>
        <p:xfrm>
          <a:off x="1128713" y="1317625"/>
          <a:ext cx="12144595" cy="1704594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EXTRACT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FROM 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날짜에서 필요한 부분만 추출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=YEAR, MONTH, DAY, HOUR, MINUTE, SECOND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1805" name="Rectangle 157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400675"/>
            <a:ext cx="12153900" cy="226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생일이 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3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월인 회원을 검색하시오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8669" name="TextBox 5"/>
          <p:cNvSpPr txBox="1">
            <a:spLocks noChangeArrowheads="1"/>
          </p:cNvSpPr>
          <p:nvPr/>
        </p:nvSpPr>
        <p:spPr bwMode="auto">
          <a:xfrm>
            <a:off x="5905500" y="5616575"/>
            <a:ext cx="74437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MEM_ID 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ID”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MEM_NAME 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AS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“</a:t>
            </a:r>
            <a:r>
              <a:rPr lang="ko-KR" altLang="en-US" sz="2400" err="1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MEM_BIR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생일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MEMBER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WHERE EXTRACT(MONTH FROM MEM_BIR) = 3;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9022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11001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03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99683" name="Rectangle 1033"/>
          <p:cNvSpPr>
            <a:spLocks noChangeArrowheads="1"/>
          </p:cNvSpPr>
          <p:nvPr/>
        </p:nvSpPr>
        <p:spPr bwMode="blackWhite">
          <a:xfrm>
            <a:off x="1147763" y="1277938"/>
            <a:ext cx="30226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항목</a:t>
            </a:r>
          </a:p>
        </p:txBody>
      </p:sp>
      <p:sp>
        <p:nvSpPr>
          <p:cNvPr id="199684" name="Rectangle 1034"/>
          <p:cNvSpPr>
            <a:spLocks noChangeArrowheads="1"/>
          </p:cNvSpPr>
          <p:nvPr/>
        </p:nvSpPr>
        <p:spPr bwMode="blackWhite">
          <a:xfrm>
            <a:off x="4170363" y="1277938"/>
            <a:ext cx="90678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내          용</a:t>
            </a:r>
          </a:p>
        </p:txBody>
      </p:sp>
      <p:sp>
        <p:nvSpPr>
          <p:cNvPr id="199685" name="Rectangle 1035"/>
          <p:cNvSpPr>
            <a:spLocks noChangeArrowheads="1"/>
          </p:cNvSpPr>
          <p:nvPr/>
        </p:nvSpPr>
        <p:spPr bwMode="blackWhite">
          <a:xfrm>
            <a:off x="1147763" y="1935163"/>
            <a:ext cx="3022600" cy="13096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CAST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expr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 AS type)</a:t>
            </a:r>
          </a:p>
        </p:txBody>
      </p:sp>
      <p:sp>
        <p:nvSpPr>
          <p:cNvPr id="199686" name="Rectangle 1036"/>
          <p:cNvSpPr>
            <a:spLocks noChangeArrowheads="1"/>
          </p:cNvSpPr>
          <p:nvPr/>
        </p:nvSpPr>
        <p:spPr bwMode="blackWhite">
          <a:xfrm>
            <a:off x="4170363" y="1935163"/>
            <a:ext cx="9067800" cy="13096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명시적으로 형 변환</a:t>
            </a:r>
          </a:p>
        </p:txBody>
      </p:sp>
      <p:sp>
        <p:nvSpPr>
          <p:cNvPr id="450603" name="Rectangle 1067"/>
          <p:cNvSpPr>
            <a:spLocks noChangeArrowheads="1"/>
          </p:cNvSpPr>
          <p:nvPr/>
        </p:nvSpPr>
        <p:spPr bwMode="blackWhite">
          <a:xfrm>
            <a:off x="1119188" y="347345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SELECT '[' || CAST('Hello' AS CHAR(30)) || ']'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AS "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형변환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CAST('1997/12/25' AS DATE) FROM DUAL;</a:t>
            </a:r>
          </a:p>
        </p:txBody>
      </p:sp>
      <p:graphicFrame>
        <p:nvGraphicFramePr>
          <p:cNvPr id="450626" name="Group 1090"/>
          <p:cNvGraphicFramePr>
            <a:graphicFrameLocks noGrp="1"/>
          </p:cNvGraphicFramePr>
          <p:nvPr/>
        </p:nvGraphicFramePr>
        <p:xfrm>
          <a:off x="1128713" y="6196013"/>
          <a:ext cx="12144595" cy="2733054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3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날짜형식의 문자열을 날짜로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0627" name="Rectangle 1091"/>
          <p:cNvSpPr>
            <a:spLocks noChangeArrowheads="1"/>
          </p:cNvSpPr>
          <p:nvPr/>
        </p:nvSpPr>
        <p:spPr bwMode="blackWhite">
          <a:xfrm>
            <a:off x="1128713" y="9256713"/>
            <a:ext cx="12144375" cy="795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위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가지 변환함수는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15260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87239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15260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87239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115260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87239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6" name="포인트가 5개인 별 15"/>
          <p:cNvSpPr/>
          <p:nvPr/>
        </p:nvSpPr>
        <p:spPr bwMode="auto">
          <a:xfrm>
            <a:off x="51235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994424" name="Group 120"/>
          <p:cNvGraphicFramePr>
            <a:graphicFrameLocks noGrp="1"/>
          </p:cNvGraphicFramePr>
          <p:nvPr/>
        </p:nvGraphicFramePr>
        <p:xfrm>
          <a:off x="1128713" y="1317625"/>
          <a:ext cx="12144595" cy="8403532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 및 시간 형식의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세기 및 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AD, BC, 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W, WW, IW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DD, DDD,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요일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AM, PM, A.M., P.M.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SS, SSSSS(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자정이후의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초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0 -  86399)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 " 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문자열 직접출력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4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21888"/>
              </p:ext>
            </p:extLst>
          </p:nvPr>
        </p:nvGraphicFramePr>
        <p:xfrm>
          <a:off x="1128713" y="2448347"/>
          <a:ext cx="12144595" cy="2979627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CHAR, CLOB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타입을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VARCHAR2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(number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8628" name="Rectangle 20"/>
          <p:cNvSpPr>
            <a:spLocks noChangeArrowheads="1"/>
          </p:cNvSpPr>
          <p:nvPr/>
        </p:nvSpPr>
        <p:spPr bwMode="blackWhite">
          <a:xfrm>
            <a:off x="1119188" y="6480795"/>
            <a:ext cx="12091987" cy="208734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TO_CHAR(SYSDATE, 'AD YYYY, CC"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세기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 ')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 TO_CHAR(CAST('2008-12-25' AS DATE) , 'YYYY.MM.DD HH24:MI')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4" y="1872283"/>
            <a:ext cx="1269599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49635" name="Rectangle 3"/>
          <p:cNvSpPr>
            <a:spLocks noChangeArrowheads="1"/>
          </p:cNvSpPr>
          <p:nvPr/>
        </p:nvSpPr>
        <p:spPr bwMode="blackWhite">
          <a:xfrm>
            <a:off x="1128713" y="5286375"/>
            <a:ext cx="12038012" cy="4989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회원이름과 생일로 다음처럼  출력되게 작성하시오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김은대님은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1976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이쁜이님은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월요일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신용환님은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...</a:t>
            </a: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4963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4753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상품입고일을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'2008-09-28'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형식으로 나오게 검색하시오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(Alias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상품판매가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입고일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202757" name="TextBox 4"/>
          <p:cNvSpPr txBox="1">
            <a:spLocks noChangeArrowheads="1"/>
          </p:cNvSpPr>
          <p:nvPr/>
        </p:nvSpPr>
        <p:spPr bwMode="auto">
          <a:xfrm>
            <a:off x="3024188" y="3024188"/>
            <a:ext cx="104743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PROD_NAME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PROD_SALE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상품판매가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TO_CHAR(PROD_INSDATE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,'YYYY-MM-DD')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입고일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PROD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2758" name="TextBox 5"/>
          <p:cNvSpPr txBox="1">
            <a:spLocks noChangeArrowheads="1"/>
          </p:cNvSpPr>
          <p:nvPr/>
        </p:nvSpPr>
        <p:spPr bwMode="auto">
          <a:xfrm>
            <a:off x="1008063" y="8569325"/>
            <a:ext cx="127361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MEM_BIR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회원생일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MEM_NAME ||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님은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||TO_CHAR(MEM_BIR, ‘YYYY"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MM"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월 출생이고 태어난 요일은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DAY')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239713" y="2497138"/>
            <a:ext cx="5040312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개인용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워크그룹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507" name="Rectangle 1027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6564" name="Rectangle 1028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크기에 따른 데이터베이스 분류</a:t>
            </a:r>
          </a:p>
        </p:txBody>
      </p:sp>
      <p:pic>
        <p:nvPicPr>
          <p:cNvPr id="21509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25" y="5291138"/>
            <a:ext cx="42164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0313" y="3538538"/>
            <a:ext cx="3711575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0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0475" y="3538538"/>
            <a:ext cx="499110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1032"/>
          <p:cNvSpPr txBox="1">
            <a:spLocks noChangeArrowheads="1"/>
          </p:cNvSpPr>
          <p:nvPr/>
        </p:nvSpPr>
        <p:spPr bwMode="auto">
          <a:xfrm>
            <a:off x="5060950" y="2338388"/>
            <a:ext cx="30718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부서 데이터베이스</a:t>
            </a:r>
          </a:p>
        </p:txBody>
      </p:sp>
      <p:sp>
        <p:nvSpPr>
          <p:cNvPr id="21513" name="Text Box 1033"/>
          <p:cNvSpPr txBox="1">
            <a:spLocks noChangeArrowheads="1"/>
          </p:cNvSpPr>
          <p:nvPr/>
        </p:nvSpPr>
        <p:spPr bwMode="auto">
          <a:xfrm>
            <a:off x="9361488" y="2338388"/>
            <a:ext cx="3373437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전사적 데이터베이스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50709" name="Group 53"/>
          <p:cNvGraphicFramePr>
            <a:graphicFrameLocks noGrp="1"/>
          </p:cNvGraphicFramePr>
          <p:nvPr/>
        </p:nvGraphicFramePr>
        <p:xfrm>
          <a:off x="1128713" y="1317625"/>
          <a:ext cx="12144375" cy="5893629"/>
        </p:xfrm>
        <a:graphic>
          <a:graphicData uri="http://schemas.openxmlformats.org/drawingml/2006/table">
            <a:tbl>
              <a:tblPr/>
              <a:tblGrid>
                <a:gridCol w="335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유효한 숫자인 경우 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무효한 숫자인 경우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$, 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달러 및 지역 화폐기호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우측에 마이너스 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"&lt; &gt;"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괄호로 묶는다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,(comma)  .(dot)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해당위치에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","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소수점 기준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숫자를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16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진수로 출력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단독으로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50710" name="Rectangle 54"/>
          <p:cNvSpPr>
            <a:spLocks noChangeArrowheads="1"/>
          </p:cNvSpPr>
          <p:nvPr/>
        </p:nvSpPr>
        <p:spPr bwMode="blackWhite">
          <a:xfrm>
            <a:off x="1128713" y="7416800"/>
            <a:ext cx="12144375" cy="285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TO_CHAR( 1234.6, '99,999.00')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 -1234.6, 'L9999.00PR')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TO_CHAR(255, 'XXX')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258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47537" cy="3062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매입가격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소비자가격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판매가격을 출력하시오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가격은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구분 및 원화표시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1258499" name="Rectangle 3"/>
          <p:cNvSpPr>
            <a:spLocks noChangeArrowheads="1"/>
          </p:cNvSpPr>
          <p:nvPr/>
        </p:nvSpPr>
        <p:spPr bwMode="blackWhite">
          <a:xfrm>
            <a:off x="1128713" y="6421438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TO_NUMBER( '3.1415')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TO_NUMBER('</a:t>
            </a:r>
            <a:r>
              <a:rPr lang="ko-KR" altLang="en-US" sz="2000">
                <a:latin typeface="HY중고딕" pitchFamily="18" charset="-127"/>
              </a:rPr>
              <a:t>￦</a:t>
            </a:r>
            <a:r>
              <a:rPr lang="en-US" altLang="ko-KR" sz="2000">
                <a:latin typeface="HY중고딕" pitchFamily="18" charset="-127"/>
              </a:rPr>
              <a:t>1,200')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- </a:t>
            </a:r>
            <a:r>
              <a:rPr lang="ko-KR" altLang="en-US" sz="2000" err="1">
                <a:latin typeface="HY중고딕" pitchFamily="18" charset="-127"/>
              </a:rPr>
              <a:t>두번째</a:t>
            </a:r>
            <a:r>
              <a:rPr lang="ko-KR" altLang="en-US" sz="2000">
                <a:latin typeface="HY중고딕" pitchFamily="18" charset="-127"/>
              </a:rPr>
              <a:t> 실행문장은 무엇을 해야 할까요</a:t>
            </a:r>
            <a:r>
              <a:rPr lang="en-US" altLang="ko-KR" sz="2000">
                <a:latin typeface="HY중고딕" pitchFamily="18" charset="-127"/>
              </a:rPr>
              <a:t>?</a:t>
            </a:r>
          </a:p>
        </p:txBody>
      </p:sp>
      <p:graphicFrame>
        <p:nvGraphicFramePr>
          <p:cNvPr id="1258520" name="Group 24"/>
          <p:cNvGraphicFramePr>
            <a:graphicFrameLocks noGrp="1"/>
          </p:cNvGraphicFramePr>
          <p:nvPr/>
        </p:nvGraphicFramePr>
        <p:xfrm>
          <a:off x="1128713" y="4721225"/>
          <a:ext cx="12144595" cy="154354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숫자형식과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4816" name="TextBox 5"/>
          <p:cNvSpPr txBox="1">
            <a:spLocks noChangeArrowheads="1"/>
          </p:cNvSpPr>
          <p:nvPr/>
        </p:nvSpPr>
        <p:spPr bwMode="auto">
          <a:xfrm>
            <a:off x="6553200" y="2087563"/>
            <a:ext cx="76787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PROD_ID 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TO_CHAR(PROD_COST,'L99,999,999')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TO_CHAR(PROD_PRICE,'L99,999,999') AS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소비자가격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TO_CHAR(PROD_SALE,'L99,999,999')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17" name="TextBox 6"/>
          <p:cNvSpPr txBox="1">
            <a:spLocks noChangeArrowheads="1"/>
          </p:cNvSpPr>
          <p:nvPr/>
        </p:nvSpPr>
        <p:spPr bwMode="auto">
          <a:xfrm>
            <a:off x="6264275" y="9144000"/>
            <a:ext cx="49958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TO_NUMBER('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￦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3,200','L999,999') 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DUAL;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이쁜이회원의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2~4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문자열을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숫자형으로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치환한 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더하여 새로운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조합하시오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------------- -----------------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b001           b011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(1 row(s) affected)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dirty="0">
              <a:latin typeface="HY중고딕" pitchFamily="18" charset="-127"/>
            </a:endParaRPr>
          </a:p>
        </p:txBody>
      </p:sp>
      <p:sp>
        <p:nvSpPr>
          <p:cNvPr id="205827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5828" name="TextBox 3"/>
          <p:cNvSpPr txBox="1">
            <a:spLocks noChangeArrowheads="1"/>
          </p:cNvSpPr>
          <p:nvPr/>
        </p:nvSpPr>
        <p:spPr bwMode="auto">
          <a:xfrm>
            <a:off x="1584276" y="6264771"/>
            <a:ext cx="97930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SUBSTR(MEM_ID,1,1) 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조합회원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TO_CHAR(SUBSTR(MEM_ID,2) + 10,'000')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LPAD(SUBSTR(MEM_ID,2) + 10,3,'0')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SUBSTR((1000+TO_NUMBER(SUBSTR(MEM_ID,2))+10),2)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REPLACE(SUBSTR(MEM_ID,2) + 10,'11','011')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MEM_NAME='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이쁜이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66020" name="Rectangle 4"/>
          <p:cNvSpPr>
            <a:spLocks noChangeArrowheads="1"/>
          </p:cNvSpPr>
          <p:nvPr/>
        </p:nvSpPr>
        <p:spPr bwMode="blackWhite">
          <a:xfrm>
            <a:off x="1128713" y="3816350"/>
            <a:ext cx="12091987" cy="385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TO_DATE('2009-03-05') + 3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TO_DATE('200803101234', 'YYYYMMDDHH24MI')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실행문장은 무엇을 해야 할까요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graphicFrame>
        <p:nvGraphicFramePr>
          <p:cNvPr id="1366037" name="Group 21"/>
          <p:cNvGraphicFramePr>
            <a:graphicFrameLocks noGrp="1"/>
          </p:cNvGraphicFramePr>
          <p:nvPr/>
        </p:nvGraphicFramePr>
        <p:xfrm>
          <a:off x="1128713" y="1317625"/>
          <a:ext cx="12144595" cy="220827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날짜형식의 문자열을 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형으로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날짜형식과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95" name="Rectangle 1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108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날짜로 치환한 후 검색하시오</a:t>
            </a:r>
          </a:p>
          <a:p>
            <a:pPr defTabSz="282575">
              <a:defRPr/>
            </a:pP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치환날짜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7875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7876" name="TextBox 3"/>
          <p:cNvSpPr txBox="1">
            <a:spLocks noChangeArrowheads="1"/>
          </p:cNvSpPr>
          <p:nvPr/>
        </p:nvSpPr>
        <p:spPr bwMode="auto">
          <a:xfrm>
            <a:off x="1368425" y="3244850"/>
            <a:ext cx="8493031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</a:t>
            </a:r>
            <a:r>
              <a:rPr lang="ko-KR" altLang="en-US" sz="19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MEM_REGNO1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'19'||TO_DATE(MEM_REGNO1,'YYMMDD')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TO_CHAR(TO_DATE(MEM_REGNO1,'YYMMDD'),'"19"YY-MM-DD')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GROUP)P.93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blackWhite">
          <a:xfrm>
            <a:off x="1119188" y="1277938"/>
            <a:ext cx="3024187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blackWhite">
          <a:xfrm>
            <a:off x="4143375" y="12779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blackWhite">
          <a:xfrm>
            <a:off x="1119188" y="1827213"/>
            <a:ext cx="3024187" cy="2733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AVG(column)</a:t>
            </a: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blackWhite">
          <a:xfrm>
            <a:off x="4143375" y="1827213"/>
            <a:ext cx="9067800" cy="2733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평균값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DISTINCT :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중복된 값은 제외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ALL : Default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로써 모든 값을 포함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값은 제외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*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값도 포함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 COUNT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함수만 사용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67047" name="Rectangle 7"/>
          <p:cNvSpPr>
            <a:spLocks noChangeArrowheads="1"/>
          </p:cNvSpPr>
          <p:nvPr/>
        </p:nvSpPr>
        <p:spPr bwMode="blackWhite">
          <a:xfrm>
            <a:off x="1119188" y="4679950"/>
            <a:ext cx="12091987" cy="4691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AVG(DISTINCT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중복된 값은 제외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"DEFALT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로써 모든 값을 포함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,   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매입가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매입가격 평균 값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PROD_LGU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   ROUND(AVG(PROD_COST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), 2)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매입가격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PROD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총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상품총판매가격평균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806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880100"/>
            <a:ext cx="12091987" cy="4441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09925" name="TextBox 4"/>
          <p:cNvSpPr txBox="1">
            <a:spLocks noChangeArrowheads="1"/>
          </p:cNvSpPr>
          <p:nvPr/>
        </p:nvSpPr>
        <p:spPr bwMode="auto">
          <a:xfrm>
            <a:off x="6984876" y="2736379"/>
            <a:ext cx="59817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AVG(ALL 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9926" name="TextBox 5"/>
          <p:cNvSpPr txBox="1">
            <a:spLocks noChangeArrowheads="1"/>
          </p:cNvSpPr>
          <p:nvPr/>
        </p:nvSpPr>
        <p:spPr bwMode="auto">
          <a:xfrm>
            <a:off x="5832748" y="7992963"/>
            <a:ext cx="743825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PROD_LGU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판매가격평균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COUNT(*)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자료 수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선택된 자료의 수</a:t>
            </a:r>
          </a:p>
        </p:txBody>
      </p:sp>
      <p:sp>
        <p:nvSpPr>
          <p:cNvPr id="1369093" name="Rectangle 5"/>
          <p:cNvSpPr>
            <a:spLocks noChangeArrowheads="1"/>
          </p:cNvSpPr>
          <p:nvPr/>
        </p:nvSpPr>
        <p:spPr bwMode="blackWhite">
          <a:xfrm>
            <a:off x="1119188" y="2520950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COUNT(DISTINCT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COUNT(All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COUNT(*)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자료 수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COUNT(*) RESULT1,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 RESULT2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자료의 수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909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669213"/>
            <a:ext cx="12091987" cy="235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거래처테이블의 담당자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(BUYER_CHARGER)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하여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(DISTINCT),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0951" name="TextBox 6"/>
          <p:cNvSpPr txBox="1">
            <a:spLocks noChangeArrowheads="1"/>
          </p:cNvSpPr>
          <p:nvPr/>
        </p:nvSpPr>
        <p:spPr bwMode="auto">
          <a:xfrm>
            <a:off x="5688013" y="5853113"/>
            <a:ext cx="57855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COUNT(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*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자료의 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0952" name="TextBox 7"/>
          <p:cNvSpPr txBox="1">
            <a:spLocks noChangeArrowheads="1"/>
          </p:cNvSpPr>
          <p:nvPr/>
        </p:nvSpPr>
        <p:spPr bwMode="auto">
          <a:xfrm>
            <a:off x="3455988" y="8575675"/>
            <a:ext cx="690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COUNT(DISTINCT BUYER_CHARGER)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COUNT(BUYER_CHARGER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         AS "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COUNT(*)         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BUYER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216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취미종류수를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취미종류수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COUNT(DISTINCT MEM_LIKE)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취미종류수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FROM MEMBER;</a:t>
            </a:r>
            <a:endParaRPr lang="en-US" altLang="ko-KR" sz="2000" dirty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011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358616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취미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0116" name="Rectangle 4">
            <a:hlinkClick r:id="rId4"/>
          </p:cNvPr>
          <p:cNvSpPr>
            <a:spLocks noChangeArrowheads="1"/>
          </p:cNvSpPr>
          <p:nvPr/>
        </p:nvSpPr>
        <p:spPr bwMode="blackWhite">
          <a:xfrm>
            <a:off x="1119188" y="698817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직업종류수를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직업종류수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1974" name="TextBox 5"/>
          <p:cNvSpPr txBox="1">
            <a:spLocks noChangeArrowheads="1"/>
          </p:cNvSpPr>
          <p:nvPr/>
        </p:nvSpPr>
        <p:spPr bwMode="auto">
          <a:xfrm>
            <a:off x="7920980" y="4248547"/>
            <a:ext cx="500970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MEM_LIKE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취미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MEM_LIKE;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1975" name="TextBox 6"/>
          <p:cNvSpPr txBox="1">
            <a:spLocks noChangeArrowheads="1"/>
          </p:cNvSpPr>
          <p:nvPr/>
        </p:nvSpPr>
        <p:spPr bwMode="auto">
          <a:xfrm>
            <a:off x="6629396" y="8258195"/>
            <a:ext cx="6279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COUNT(DISTINCT MEM_JOB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직업종류수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721225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(CART_MEMBER)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1371140" name="Rectangle 4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직업별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7" name="TextBox 4"/>
          <p:cNvSpPr txBox="1">
            <a:spLocks noChangeArrowheads="1"/>
          </p:cNvSpPr>
          <p:nvPr/>
        </p:nvSpPr>
        <p:spPr bwMode="auto">
          <a:xfrm>
            <a:off x="7272338" y="1657350"/>
            <a:ext cx="462658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MEM_JOB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직업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COUNT(MEM_JOB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MEM_JOB;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2998" name="TextBox 5"/>
          <p:cNvSpPr txBox="1">
            <a:spLocks noChangeArrowheads="1"/>
          </p:cNvSpPr>
          <p:nvPr/>
        </p:nvSpPr>
        <p:spPr bwMode="auto">
          <a:xfrm>
            <a:off x="5400675" y="6553200"/>
            <a:ext cx="779572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CART_MEMBER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COUNT(DISTINCT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CART_MEMBER)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COUNT(CART_MEMBER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CART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CART_MEMBER;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39788" y="2778125"/>
            <a:ext cx="12961937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초창기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사용자가 필요로 하는 대부분을 직접 프로그래밍하여 사용함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그 이후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개발 업체의 증가로 인하여 사용자의 편의의 기능이 추가되어 제공됨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판매 업체들이 부가적인 도구 형태로 지원함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에서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WWW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과 연동이 가능한 다양한 기능을 제공하는 데 주력함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시스템의 제공 기능 추가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MAX(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), 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MIN(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72164" name="Rectangle 4"/>
          <p:cNvSpPr>
            <a:spLocks noChangeArrowheads="1"/>
          </p:cNvSpPr>
          <p:nvPr/>
        </p:nvSpPr>
        <p:spPr bwMode="blackWhite">
          <a:xfrm>
            <a:off x="1119188" y="2509838"/>
            <a:ext cx="12091987" cy="7691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최고판매가격과  최저판매가격</a:t>
            </a:r>
          </a:p>
          <a:p>
            <a:pPr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MAX(PROD_SALE)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, MIN(PROD_SALE)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FROM   PROD;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거래처별 최고매입가격과  최저매입가격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PROD_BUYER    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MAX(PROD_COST)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MIN(PROD_COST)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PROD_BUYER;</a:t>
            </a:r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4022" name="TextBox 5"/>
          <p:cNvSpPr txBox="1">
            <a:spLocks noChangeArrowheads="1"/>
          </p:cNvSpPr>
          <p:nvPr/>
        </p:nvSpPr>
        <p:spPr bwMode="auto">
          <a:xfrm>
            <a:off x="1800300" y="3456459"/>
            <a:ext cx="35988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MAX(DISTINCT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MAX(PROD_COST)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blackWhite">
          <a:xfrm>
            <a:off x="4143375" y="1244600"/>
            <a:ext cx="9067800" cy="1491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 중  최대 값과  최소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값</a:t>
            </a: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원리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여러 건의 데이터를 순서대로 정렬 후 그 중에서 최댓값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최솟값 추출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따라서 시간이 오래 걸리는 함수 중 한 가지이므로 사용 시 주의가 필요함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대신 인덱스를 활용하는 것이 좋음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4532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최대구매수량을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최소수량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GROUP BY CART_MEMBER;</a:t>
            </a:r>
          </a:p>
        </p:txBody>
      </p:sp>
      <p:sp>
        <p:nvSpPr>
          <p:cNvPr id="137318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057232" y="6115055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오늘이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일이라 가정하고 장바구니테이블에 발생될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추가주문번호를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최고치주문번호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추가주문번호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5045" name="직사각형 4"/>
          <p:cNvSpPr>
            <a:spLocks noChangeArrowheads="1"/>
          </p:cNvSpPr>
          <p:nvPr/>
        </p:nvSpPr>
        <p:spPr bwMode="auto">
          <a:xfrm>
            <a:off x="1368425" y="7896225"/>
            <a:ext cx="7200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MAX(CART_NO)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최고치주문번호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MAX(CART_NO) + 1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추가주문번호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CART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SUBSTR(CART_NO,1,8)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'20050711';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6413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SUM(column)</a:t>
            </a: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641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합계</a:t>
            </a:r>
          </a:p>
        </p:txBody>
      </p:sp>
      <p:sp>
        <p:nvSpPr>
          <p:cNvPr id="1374213" name="Rectangle 5"/>
          <p:cNvSpPr>
            <a:spLocks noChangeArrowheads="1"/>
          </p:cNvSpPr>
          <p:nvPr/>
        </p:nvSpPr>
        <p:spPr bwMode="blackWhite">
          <a:xfrm>
            <a:off x="1119188" y="1997075"/>
            <a:ext cx="12091987" cy="8324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매입가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(PROD_COST)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상품분류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(PROD_LGU)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상품입고테이블의 상품별 입고수량의 합계 값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8137525" y="1997075"/>
            <a:ext cx="41100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SUM(DISTINCT 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1" name="TextBox 7"/>
          <p:cNvSpPr txBox="1">
            <a:spLocks noChangeArrowheads="1"/>
          </p:cNvSpPr>
          <p:nvPr/>
        </p:nvSpPr>
        <p:spPr bwMode="auto">
          <a:xfrm>
            <a:off x="6769100" y="3600450"/>
            <a:ext cx="6289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SUM(PROD_SALE)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판매가 총합계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2" name="TextBox 8"/>
          <p:cNvSpPr txBox="1">
            <a:spLocks noChangeArrowheads="1"/>
          </p:cNvSpPr>
          <p:nvPr/>
        </p:nvSpPr>
        <p:spPr bwMode="auto">
          <a:xfrm>
            <a:off x="6769100" y="4824413"/>
            <a:ext cx="5900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  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  SUM(PROD_SALE)   AS "</a:t>
            </a:r>
            <a:r>
              <a:rPr lang="ko-KR" altLang="en-US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판매가 합계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3" name="TextBox 9"/>
          <p:cNvSpPr txBox="1">
            <a:spLocks noChangeArrowheads="1"/>
          </p:cNvSpPr>
          <p:nvPr/>
        </p:nvSpPr>
        <p:spPr bwMode="auto">
          <a:xfrm>
            <a:off x="6769100" y="6840538"/>
            <a:ext cx="55229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BUY_PROD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SUM(BUY_QTY)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입고수량합계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BUY_PROD;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179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판매수량의 합계 값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판매수량합계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 SUBSTR(CART_PROD, 0, 4) AS 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 SUM(CART_QTY)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판매수량 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 SUBSTR(CART_PROD, 0, 4);</a:t>
            </a:r>
          </a:p>
        </p:txBody>
      </p:sp>
      <p:sp>
        <p:nvSpPr>
          <p:cNvPr id="137523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722813"/>
            <a:ext cx="12091987" cy="4421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회원전체의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7093" name="TextBox 4"/>
          <p:cNvSpPr txBox="1">
            <a:spLocks noChangeArrowheads="1"/>
          </p:cNvSpPr>
          <p:nvPr/>
        </p:nvSpPr>
        <p:spPr bwMode="auto">
          <a:xfrm>
            <a:off x="5256213" y="6624638"/>
            <a:ext cx="7675562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ROUND(AVG(MEM_MILEAGE),2)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SUM(MEM_MILEAGE)         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MAX(MEM_MILEAGE)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MIN(MEM_MILEAGE)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COUNT(DISTINCT MEM_ID)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인원수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878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판매가전체의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 수를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8116" name="TextBox 3"/>
          <p:cNvSpPr txBox="1">
            <a:spLocks noChangeArrowheads="1"/>
          </p:cNvSpPr>
          <p:nvPr/>
        </p:nvSpPr>
        <p:spPr bwMode="auto">
          <a:xfrm>
            <a:off x="1584325" y="2905125"/>
            <a:ext cx="47529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SUM(PROD_SALE)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MAX(PROD_SALE)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MIN(PROD_SALE)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최저값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COUNT(PROD_SALE)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46085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</a:t>
            </a:r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46085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집계함수를 제외한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들은 모두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명들은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기술되지 않아도 무방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하지만 결과를 파악하기 위해서는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해 주는 것이 타당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절을 기술하면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이 소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으로 나눠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진다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- Oracle 10g R1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버전까지는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결과는 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Sort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되어서 출력되었음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그러나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10g R2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버전부터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Hash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기반의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New in-Memory Sort Algorithm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방식으로 변경되면서 더 이상 정렬이 되지 않고 출력이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만약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후 자동으로 정렬되었던 이전 방식으로 돌아가고 싶다면 초기화 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파라미터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 파일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pfile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spfile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“_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gby_hash_aggregation_enabled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”=FALSE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로 설정해주면 새로운 방식을 사용하지 않고 이전방식을 사용하게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7285" name="Rectangle 5"/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상품테이블에서 거래처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최고판매가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자료 수를 검색하시오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</a:t>
            </a:r>
          </a:p>
        </p:txBody>
      </p:sp>
      <p:sp>
        <p:nvSpPr>
          <p:cNvPr id="219142" name="TextBox 5"/>
          <p:cNvSpPr txBox="1">
            <a:spLocks noChangeArrowheads="1"/>
          </p:cNvSpPr>
          <p:nvPr/>
        </p:nvSpPr>
        <p:spPr bwMode="auto">
          <a:xfrm>
            <a:off x="6769100" y="5969000"/>
            <a:ext cx="521488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PROD_BUYER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최고판매가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최소판매가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7488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장바구니테이블에서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 순으로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ROUND(AVG(CART_QTY),2)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SUM(CART_QTY)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COUNT(CART_QTY)            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ORDER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4);</a:t>
            </a:r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6792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생일년도별로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생일연도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21188" name="TextBox 3"/>
          <p:cNvSpPr txBox="1">
            <a:spLocks noChangeArrowheads="1"/>
          </p:cNvSpPr>
          <p:nvPr/>
        </p:nvSpPr>
        <p:spPr bwMode="auto">
          <a:xfrm>
            <a:off x="1439863" y="4392613"/>
            <a:ext cx="64643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SUBSTR(MEM_ADD1,1,2)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     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생일연도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AVG(MEM_MILEAGE)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마일리지평균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마일리지합계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COUNT(MEM_MILEAGE)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SUBSTR(MEM_ADD1,1,2)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0" y="2520355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PROD_LGU, ROLLUP(PROD_BUYER);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80" y="2520355"/>
            <a:ext cx="5677042" cy="5184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409374" y="3528467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3418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CUBE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함수와 같이 각 소계도 출력하고 전체 총계까지 출력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(CUBE)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536054" y="2232323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CUBE(PROD_LGU, PROD_BUYER); 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02" y="2160315"/>
            <a:ext cx="5054525" cy="7745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801714" y="3306632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785076" y="2664371"/>
            <a:ext cx="3781051" cy="2880320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설명선 2 3"/>
          <p:cNvSpPr/>
          <p:nvPr/>
        </p:nvSpPr>
        <p:spPr bwMode="auto">
          <a:xfrm>
            <a:off x="1836204" y="6336779"/>
            <a:ext cx="4068552" cy="2664296"/>
          </a:xfrm>
          <a:prstGeom prst="borderCallout2">
            <a:avLst>
              <a:gd name="adj1" fmla="val 2166"/>
              <a:gd name="adj2" fmla="val 102778"/>
              <a:gd name="adj3" fmla="val -20157"/>
              <a:gd name="adj4" fmla="val 133390"/>
              <a:gd name="adj5" fmla="val -37205"/>
              <a:gd name="adj6" fmla="val 17262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이 부분이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ROLLUP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함수와 다른 </a:t>
            </a:r>
            <a:endParaRPr kumimoji="1" lang="en-US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전체 총계 출력 부분임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PROD_BUYER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모두를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있고 하나의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있음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627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3"/>
          <p:cNvSpPr>
            <a:spLocks noChangeArrowheads="1"/>
          </p:cNvSpPr>
          <p:nvPr/>
        </p:nvSpPr>
        <p:spPr bwMode="auto">
          <a:xfrm>
            <a:off x="3322638" y="4152900"/>
            <a:ext cx="67532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개론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주어진 데이터들의 소계를 구해줌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2" y="1872284"/>
            <a:ext cx="5112568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거래처별 </a:t>
            </a: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입고수와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 입고가격의 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합을 구하는 쿼리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 BY PROD_LGU, PROD_BUYER;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2" y="1872283"/>
            <a:ext cx="5112568" cy="3263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368252" y="5426787"/>
            <a:ext cx="4824536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함수를 사용하여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절에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주어진 조건으로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소계값을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구해줌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GROUP  BY ROLLUP(PROD_LGU, PROD_BUYER);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00900" y="5400675"/>
            <a:ext cx="4680520" cy="4544852"/>
            <a:chOff x="6768852" y="5400675"/>
            <a:chExt cx="4680520" cy="454485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52" y="5400675"/>
              <a:ext cx="4680520" cy="45448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 bwMode="auto">
            <a:xfrm>
              <a:off x="6768852" y="604874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768852" y="67688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768852" y="745707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768852" y="8136979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768852" y="85690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768852" y="9433123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768852" y="9660808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2188" y="8388193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각 부서별로 소계는 알 수 있으나 학교 전체에서 교수가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몇 명인지는 나오지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전체 총합계는 출력되지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그래서 전체 총 합계까지 출력하고 싶다면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대신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CUBE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함수를 사용해야만 함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두 개의 </a:t>
            </a:r>
            <a:r>
              <a:rPr lang="ko-KR" altLang="en-US" sz="1600" err="1" smtClean="0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 모두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을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한 결과지만 하나씩 해도 상관 없음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오른쪽 화살표 4"/>
          <p:cNvSpPr/>
          <p:nvPr/>
        </p:nvSpPr>
        <p:spPr bwMode="auto">
          <a:xfrm>
            <a:off x="6048772" y="3060416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6048772" y="6541182"/>
            <a:ext cx="1152128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3784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  <p:sp>
        <p:nvSpPr>
          <p:cNvPr id="1384451" name="Rectangle 3"/>
          <p:cNvSpPr>
            <a:spLocks noChangeArrowheads="1"/>
          </p:cNvSpPr>
          <p:nvPr/>
        </p:nvSpPr>
        <p:spPr bwMode="blackWhite">
          <a:xfrm>
            <a:off x="1133475" y="1312863"/>
            <a:ext cx="12091988" cy="794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데이터를 처리할 때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값의 사용은 최대한 줄여야  하지만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사용해야 할 경우가 있다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사용 예</a:t>
            </a:r>
          </a:p>
          <a:p>
            <a:pPr lvl="1" defTabSz="282575">
              <a:buFontTx/>
              <a:buChar char="•"/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학생에 대한 정보를 입력할 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전화번호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속성은 전화번호가 </a:t>
            </a:r>
          </a:p>
          <a:p>
            <a:pPr lvl="1"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없는 학생이 있을 수 있다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이런 경우에는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값을 사용한다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r>
              <a:rPr lang="en-US" altLang="ko-KR" sz="2000" dirty="0">
                <a:solidFill>
                  <a:srgbClr val="FF7C8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값은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0, 1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과 같은 특정한 값이 아니고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아무 것도 없는 것을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뜻한다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SQL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값을 허용하지 않는 속성에 대해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수정하려 한다면 에러가 발생한다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은 빈 공백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(White Space)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 인식한다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MySQL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SQL Server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인 경우 빈 공백은 빈 공백으로 처리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4" name="Rectangle 4"/>
          <p:cNvSpPr>
            <a:spLocks noChangeArrowheads="1"/>
          </p:cNvSpPr>
          <p:nvPr/>
        </p:nvSpPr>
        <p:spPr bwMode="blackWhite">
          <a:xfrm>
            <a:off x="1147763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거래처테이블에서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담당자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, 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 	 	  ,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 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White Space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 , BUYER_CHARGER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=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''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3235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35915" name="Rectangle 11"/>
          <p:cNvSpPr>
            <a:spLocks noChangeArrowheads="1"/>
          </p:cNvSpPr>
          <p:nvPr/>
        </p:nvSpPr>
        <p:spPr bwMode="blackWhite">
          <a:xfrm>
            <a:off x="1119188" y="7100888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 비교 조회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비교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256517" name="Group 69"/>
          <p:cNvGraphicFramePr>
            <a:graphicFrameLocks noGrp="1"/>
          </p:cNvGraphicFramePr>
          <p:nvPr/>
        </p:nvGraphicFramePr>
        <p:xfrm>
          <a:off x="1128713" y="1317625"/>
          <a:ext cx="12144595" cy="5777062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NULL,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NOT NULL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값인지 아닌지 비교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NVL(c, 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NVL2(c, r1, r2)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r1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r2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NULLIF(c, d)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비교하여 같으면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다르면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값을 돌려준다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0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COALESCE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p [, p …])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파라미터중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아닌 첫 번째 파라미터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283" name="TextBox 4"/>
          <p:cNvSpPr txBox="1">
            <a:spLocks noChangeArrowheads="1"/>
          </p:cNvSpPr>
          <p:nvPr/>
        </p:nvSpPr>
        <p:spPr bwMode="auto">
          <a:xfrm>
            <a:off x="5400675" y="8235950"/>
            <a:ext cx="54784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BUYER_NAME   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BUYER_CHARGER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BUYER_CHARGER = NULL;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79516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79516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43512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43512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66765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35" name="Rectangle 11"/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NOT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일 경우에 대신할 문자나 숫자 치환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 존재하는 상태로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NVL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값일 경우만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치환 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NVL(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5283" name="Rectangle 1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51" name="Rectangle 11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전체회원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더한 수치를 검색하시오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mem_mileage+100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변경마일리지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성씨가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ㅂ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포함하면 마일리지를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UPDATE member SET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3)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정확한 연산을 위한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NVL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이용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 NULL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 10 * NULL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NVL(NULL,0)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10 * NVL(NULL,0)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6307" name="Rectangle 1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2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수치를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7331" name="Rectangle 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000456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81100" y="5627688"/>
            <a:ext cx="12091988" cy="3968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있으면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', Null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비정상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(NVL2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회원상태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3" cstate="print"/>
          <a:srcRect t="6493" r="5547"/>
          <a:stretch>
            <a:fillRect/>
          </a:stretch>
        </p:blipFill>
        <p:spPr bwMode="auto">
          <a:xfrm>
            <a:off x="7705725" y="1430338"/>
            <a:ext cx="5848350" cy="816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7334" name="TextBox 5"/>
          <p:cNvSpPr txBox="1">
            <a:spLocks noChangeArrowheads="1"/>
          </p:cNvSpPr>
          <p:nvPr/>
        </p:nvSpPr>
        <p:spPr bwMode="auto">
          <a:xfrm>
            <a:off x="1296988" y="2678113"/>
            <a:ext cx="5780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NVL(MEM_MILEAGE,0)+100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7335" name="TextBox 6"/>
          <p:cNvSpPr txBox="1">
            <a:spLocks noChangeArrowheads="1"/>
          </p:cNvSpPr>
          <p:nvPr/>
        </p:nvSpPr>
        <p:spPr bwMode="auto">
          <a:xfrm>
            <a:off x="511175" y="7327900"/>
            <a:ext cx="74818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MEM_MILEAGE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NVL2(MEM_MILEAGE,'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비정상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')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회원상태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ChangeArrowheads="1"/>
          </p:cNvSpPr>
          <p:nvPr/>
        </p:nvSpPr>
        <p:spPr bwMode="blackWhite">
          <a:xfrm>
            <a:off x="1119188" y="132080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NULLIF(123, 123)   RESULT1,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NULLIF(123, 1234)  RESULT3,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NULLIF('A', 'B')   RESULT4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FROM DUAL;</a:t>
            </a:r>
          </a:p>
        </p:txBody>
      </p:sp>
      <p:sp>
        <p:nvSpPr>
          <p:cNvPr id="228355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2405" name="Rectangle 5"/>
          <p:cNvSpPr>
            <a:spLocks noChangeArrowheads="1"/>
          </p:cNvSpPr>
          <p:nvPr/>
        </p:nvSpPr>
        <p:spPr bwMode="blackWhite">
          <a:xfrm>
            <a:off x="1128713" y="3814763"/>
            <a:ext cx="12091987" cy="147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</a:rPr>
              <a:t>SELECT COALESCE(Null, Null, 'Hello', Null, 'World')    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</a:rPr>
              <a:t>    FROM DUAL;</a:t>
            </a: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5287963"/>
            <a:ext cx="5334000" cy="4935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83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5400675"/>
            <a:ext cx="6835775" cy="23828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ChangeArrowheads="1"/>
          </p:cNvSpPr>
          <p:nvPr/>
        </p:nvSpPr>
        <p:spPr bwMode="blackWhite">
          <a:xfrm>
            <a:off x="1128713" y="7331075"/>
            <a:ext cx="12144375" cy="2719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SELECT DECODE( SUBSTR(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1,2),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 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'P2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'P3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기타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)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FROM PROD;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5377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32765"/>
              </p:ext>
            </p:extLst>
          </p:nvPr>
        </p:nvGraphicFramePr>
        <p:xfrm>
          <a:off x="1128713" y="1268413"/>
          <a:ext cx="12144595" cy="3124150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DECODE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IF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문과 같은 기능을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expr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 {[,search, result]} [, default]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6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연속적인 조건 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표준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 ~ THEN ~ ELSE ~ 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3774" name="Rectangle 46"/>
          <p:cNvSpPr>
            <a:spLocks noChangeArrowheads="1"/>
          </p:cNvSpPr>
          <p:nvPr/>
        </p:nvSpPr>
        <p:spPr bwMode="blackWhite">
          <a:xfrm>
            <a:off x="1128713" y="4605338"/>
            <a:ext cx="12144375" cy="681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DECODE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함수와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구문은 실무에서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353775" name="Rectangle 47"/>
          <p:cNvSpPr>
            <a:spLocks noChangeArrowheads="1"/>
          </p:cNvSpPr>
          <p:nvPr/>
        </p:nvSpPr>
        <p:spPr bwMode="blackWhite">
          <a:xfrm>
            <a:off x="1128713" y="5856288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DECODE( 9, 10, 'A', 9, 'B', 8, 'C', 'D' 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9396" name="TextBox 6"/>
          <p:cNvSpPr txBox="1">
            <a:spLocks noChangeArrowheads="1"/>
          </p:cNvSpPr>
          <p:nvPr/>
        </p:nvSpPr>
        <p:spPr bwMode="auto">
          <a:xfrm>
            <a:off x="8713068" y="5328667"/>
            <a:ext cx="3719513" cy="3694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switch(9){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10: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("A");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9: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("B");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8: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("C");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default: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("D");</a:t>
            </a:r>
          </a:p>
          <a:p>
            <a:r>
              <a:rPr lang="ko-KR" altLang="en-US" i="1">
                <a:solidFill>
                  <a:srgbClr val="FF0000"/>
                </a:solidFill>
                <a:latin typeface="HY중고딕" pitchFamily="18" charset="-127"/>
              </a:rPr>
              <a:t>    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}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  <p:sp>
        <p:nvSpPr>
          <p:cNvPr id="2" name="사각형 설명선 1"/>
          <p:cNvSpPr/>
          <p:nvPr/>
        </p:nvSpPr>
        <p:spPr bwMode="auto">
          <a:xfrm>
            <a:off x="10081220" y="2952403"/>
            <a:ext cx="3960440" cy="2088232"/>
          </a:xfrm>
          <a:prstGeom prst="wedgeRectCallout">
            <a:avLst>
              <a:gd name="adj1" fmla="val -58238"/>
              <a:gd name="adj2" fmla="val 66786"/>
            </a:avLst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조건식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: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연산결과가</a:t>
            </a:r>
            <a:endParaRPr kumimoji="1" lang="en-US" altLang="ko-K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err="1" smtClean="0">
                <a:latin typeface="굴림체" pitchFamily="49" charset="-127"/>
                <a:ea typeface="굴림체" pitchFamily="49" charset="-127"/>
              </a:rPr>
              <a:t>Int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형 범위의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정수값이어야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 함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Byte, short,</a:t>
            </a:r>
            <a:r>
              <a:rPr kumimoji="1" lang="en-US" altLang="ko-KR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char, </a:t>
            </a:r>
            <a:r>
              <a:rPr kumimoji="1" lang="en-US" altLang="ko-KR" sz="1800" b="1" i="0" u="none" strike="noStrike" cap="none" normalizeH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int</a:t>
            </a:r>
            <a:r>
              <a:rPr kumimoji="1" lang="ko-KR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타입의 변수나</a:t>
            </a:r>
            <a:endParaRPr kumimoji="1" lang="en-US" altLang="ko-KR" sz="1800" b="1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사용할 수 있음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Case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: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오로지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리터럴이나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상수만을 허용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변수는 불허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 descr="http://cfile10.uf.tistory.com/image/252949345202C6C715A5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06" y="9289107"/>
            <a:ext cx="2543175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포인트가 5개인 별 9"/>
          <p:cNvSpPr/>
          <p:nvPr/>
        </p:nvSpPr>
        <p:spPr bwMode="auto">
          <a:xfrm>
            <a:off x="345648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309644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728089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396684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360680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3238449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ChangeArrowheads="1"/>
          </p:cNvSpPr>
          <p:nvPr/>
        </p:nvSpPr>
        <p:spPr bwMode="blackWhite">
          <a:xfrm>
            <a:off x="1128713" y="7443788"/>
            <a:ext cx="12144375" cy="2492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3443" name="Rectangle 1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5894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 중  앞의 두 글자가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15%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나머지는 동일 판매가로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(DECODE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0405" name="TextBox 4"/>
          <p:cNvSpPr txBox="1">
            <a:spLocks noChangeArrowheads="1"/>
          </p:cNvSpPr>
          <p:nvPr/>
        </p:nvSpPr>
        <p:spPr bwMode="auto">
          <a:xfrm>
            <a:off x="6121400" y="3700463"/>
            <a:ext cx="55340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DECODE(SUBSTR(PROD_LGU, 1,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'P1', PROD_SALE+(PROD_SALE*0.1),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'P2', PROD_SALE+(PROD_SALE*0.15),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PROD_SALE)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0406" name="TextBox 5"/>
          <p:cNvSpPr txBox="1">
            <a:spLocks noChangeArrowheads="1"/>
          </p:cNvSpPr>
          <p:nvPr/>
        </p:nvSpPr>
        <p:spPr bwMode="auto">
          <a:xfrm>
            <a:off x="1728788" y="7556500"/>
            <a:ext cx="4981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SELECT CASE WHEN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END AS "RESULT"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DUAL;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직사각형 3"/>
          <p:cNvSpPr>
            <a:spLocks noChangeArrowheads="1"/>
          </p:cNvSpPr>
          <p:nvPr/>
        </p:nvSpPr>
        <p:spPr bwMode="auto">
          <a:xfrm>
            <a:off x="2301875" y="4152900"/>
            <a:ext cx="90185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ChangeArrowheads="1"/>
          </p:cNvSpPr>
          <p:nvPr/>
        </p:nvSpPr>
        <p:spPr bwMode="blackWhite">
          <a:xfrm>
            <a:off x="1119188" y="12700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CASE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*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이런 식으로 많이 사용 됨</a:t>
            </a: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					 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ELSE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PROD_NAME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PROD_LGU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CASE WHEN PROD_LGU = 'P101'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'P102'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'P201'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여성캐쥬얼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'P202'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남성캐쥬얼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화장품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음반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/CD'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도서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'P403'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문구류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미등록분류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END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 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1427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만원 초과 상품 판매가 가격대를 검색하시오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PROD_NAME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PROD_PRICE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CASE  WHEN (100000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 미만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(200000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(300000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'20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(400000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'30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(500000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'40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(600000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'50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(700000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'60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(800000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'70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(900000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'80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(1000000 -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'90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ELSE '100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만원이상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END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가격대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PROD_PRICE &gt; 100000;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8566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회원정보테이블의 주민등록 뒷자리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(7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 중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성별 구분을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CASE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  <p:sp>
        <p:nvSpPr>
          <p:cNvPr id="233476" name="TextBox 3"/>
          <p:cNvSpPr txBox="1">
            <a:spLocks noChangeArrowheads="1"/>
          </p:cNvSpPr>
          <p:nvPr/>
        </p:nvSpPr>
        <p:spPr bwMode="auto">
          <a:xfrm>
            <a:off x="1584325" y="4248547"/>
            <a:ext cx="9082088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MEM_REGNO1 || '-' || MEM_REGNO2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CASE WHEN SUBSTR(MEM_REGNO2,1,1) = '1'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'2'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'3'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'4'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END 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2857" name="Group 153"/>
          <p:cNvGraphicFramePr>
            <a:graphicFrameLocks noGrp="1"/>
          </p:cNvGraphicFramePr>
          <p:nvPr/>
        </p:nvGraphicFramePr>
        <p:xfrm>
          <a:off x="1128713" y="2225675"/>
          <a:ext cx="12144595" cy="252692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문자열을 검증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위치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하위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2757" name="Rectangle 53"/>
          <p:cNvSpPr>
            <a:spLocks noChangeArrowheads="1"/>
          </p:cNvSpPr>
          <p:nvPr/>
        </p:nvSpPr>
        <p:spPr bwMode="blackWhite">
          <a:xfrm>
            <a:off x="1128713" y="1317625"/>
            <a:ext cx="12144375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Regular Expression 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함수는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10g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에서 추가됨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1352879" name="Group 175"/>
          <p:cNvGraphicFramePr>
            <a:graphicFrameLocks noGrp="1"/>
          </p:cNvGraphicFramePr>
          <p:nvPr/>
        </p:nvGraphicFramePr>
        <p:xfrm>
          <a:off x="1128713" y="5060950"/>
          <a:ext cx="12144375" cy="4771564"/>
        </p:xfrm>
        <a:graphic>
          <a:graphicData uri="http://schemas.openxmlformats.org/drawingml/2006/table">
            <a:tbl>
              <a:tblPr/>
              <a:tblGrid>
                <a:gridCol w="1465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0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^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|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또는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종결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?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 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문자의 범위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+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 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반복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{n}, {n,}, {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n,m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*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작은 그룹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어떠한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(any)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\n, \t, 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개행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탭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\d, \D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[0-9], [^0-9]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\w, \W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 및 숫자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[0-9a-zA-Z_]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8868" name="Group 20"/>
          <p:cNvGraphicFramePr>
            <a:graphicFrameLocks noGrp="1"/>
          </p:cNvGraphicFramePr>
          <p:nvPr/>
        </p:nvGraphicFramePr>
        <p:xfrm>
          <a:off x="1128713" y="1317625"/>
          <a:ext cx="12144595" cy="2004148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14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검증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opt]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3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[opt]  c: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안함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m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다중 행 검색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58859" name="Rectangle 11"/>
          <p:cNvSpPr>
            <a:spLocks noChangeArrowheads="1"/>
          </p:cNvSpPr>
          <p:nvPr/>
        </p:nvSpPr>
        <p:spPr bwMode="blackWhite">
          <a:xfrm>
            <a:off x="1119188" y="6648450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상품 이름 중에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이라는 말이 있고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숫자 두 개가 같이 있는 상품의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판매가를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58861" name="Rectangle 13"/>
          <p:cNvSpPr>
            <a:spLocks noChangeArrowheads="1"/>
          </p:cNvSpPr>
          <p:nvPr/>
        </p:nvSpPr>
        <p:spPr bwMode="blackWhite">
          <a:xfrm>
            <a:off x="1128713" y="358616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 중에 성이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 다음에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회원을 검색</a:t>
            </a:r>
          </a:p>
          <a:p>
            <a:pPr defTabSz="282575">
              <a:buFontTx/>
              <a:buChar char="-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MEM_ID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, MEM_NAME        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  MEMBER 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WHERE  REGEXP_LIKE(MEM_NAME, '^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|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)');</a:t>
            </a:r>
          </a:p>
        </p:txBody>
      </p:sp>
      <p:sp>
        <p:nvSpPr>
          <p:cNvPr id="235535" name="TextBox 5"/>
          <p:cNvSpPr txBox="1">
            <a:spLocks noChangeArrowheads="1"/>
          </p:cNvSpPr>
          <p:nvPr/>
        </p:nvSpPr>
        <p:spPr bwMode="auto">
          <a:xfrm>
            <a:off x="1368425" y="7896225"/>
            <a:ext cx="5889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REGEXP_LIKE(PROD_NAME, '^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.*\d\d');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3985" name="Group 17"/>
          <p:cNvGraphicFramePr>
            <a:graphicFrameLocks noGrp="1"/>
          </p:cNvGraphicFramePr>
          <p:nvPr/>
        </p:nvGraphicFramePr>
        <p:xfrm>
          <a:off x="1128713" y="1317625"/>
          <a:ext cx="12144595" cy="163477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47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 opt]]]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pos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occur :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몇번째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3979" name="Rectangle 11"/>
          <p:cNvSpPr>
            <a:spLocks noChangeArrowheads="1"/>
          </p:cNvSpPr>
          <p:nvPr/>
        </p:nvSpPr>
        <p:spPr bwMode="blackWhite">
          <a:xfrm>
            <a:off x="1119188" y="6421438"/>
            <a:ext cx="12091987" cy="3741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이메일주소를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근거로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구분하여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회원이름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3980" name="Rectangle 12"/>
          <p:cNvSpPr>
            <a:spLocks noChangeArrowheads="1"/>
          </p:cNvSpPr>
          <p:nvPr/>
        </p:nvSpPr>
        <p:spPr bwMode="blackWhite">
          <a:xfrm>
            <a:off x="1128713" y="3244850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REGEXP_SUBSTR('Java Flex Oracle', '[^ ]+')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REGEXP_SUBSTR('Java Flex Oracle', '[^ ]+', 1, 3)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sp>
        <p:nvSpPr>
          <p:cNvPr id="236557" name="TextBox 5"/>
          <p:cNvSpPr txBox="1">
            <a:spLocks noChangeArrowheads="1"/>
          </p:cNvSpPr>
          <p:nvPr/>
        </p:nvSpPr>
        <p:spPr bwMode="auto">
          <a:xfrm>
            <a:off x="5184775" y="7556500"/>
            <a:ext cx="7929563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MEM_MAIL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'[^@]+')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'[^@]+',1,2)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5014" name="Group 22"/>
          <p:cNvGraphicFramePr>
            <a:graphicFrameLocks noGrp="1"/>
          </p:cNvGraphicFramePr>
          <p:nvPr/>
        </p:nvGraphicFramePr>
        <p:xfrm>
          <a:off x="1128713" y="1317625"/>
          <a:ext cx="12144595" cy="22108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08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다른 문자로 변환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맞지 않는 경우 원본을 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[,replace [, pos [, occur [,opt]]]])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replace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바꿀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5011" name="Rectangle 19"/>
          <p:cNvSpPr>
            <a:spLocks noChangeArrowheads="1"/>
          </p:cNvSpPr>
          <p:nvPr/>
        </p:nvSpPr>
        <p:spPr bwMode="blackWhite">
          <a:xfrm>
            <a:off x="1119188" y="6988175"/>
            <a:ext cx="12091987" cy="340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주민번호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기준으로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일 형식으로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조회하시오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주민번호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5012" name="Rectangle 20"/>
          <p:cNvSpPr>
            <a:spLocks noChangeArrowheads="1"/>
          </p:cNvSpPr>
          <p:nvPr/>
        </p:nvSpPr>
        <p:spPr bwMode="blackWhite">
          <a:xfrm>
            <a:off x="1128713" y="3813175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REGEXP_REPLACE('Java Flex Oracle', '[^ ]+','C++')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REGEXP_REPLACE('Java Flex Oracle', '[^ ]+', 'C++', 1, 2)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2957" name="Group 13"/>
          <p:cNvGraphicFramePr>
            <a:graphicFrameLocks noGrp="1"/>
          </p:cNvGraphicFramePr>
          <p:nvPr/>
        </p:nvGraphicFramePr>
        <p:xfrm>
          <a:off x="1128713" y="1317625"/>
          <a:ext cx="12144595" cy="242686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6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문자열의 위치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찾지 못한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[, opt]]]]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 0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1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마지막위치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2956" name="Rectangle 12"/>
          <p:cNvSpPr>
            <a:spLocks noChangeArrowheads="1"/>
          </p:cNvSpPr>
          <p:nvPr/>
        </p:nvSpPr>
        <p:spPr bwMode="blackWhite">
          <a:xfrm>
            <a:off x="1128713" y="4040188"/>
            <a:ext cx="12144375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</a:rPr>
              <a:t>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]', 1, 1, 0, '</a:t>
            </a:r>
            <a:r>
              <a:rPr lang="en-US" altLang="ko-KR" sz="2000" err="1">
                <a:latin typeface="HY중고딕" pitchFamily="18" charset="-127"/>
              </a:rPr>
              <a:t>i</a:t>
            </a:r>
            <a:r>
              <a:rPr lang="en-US" altLang="ko-KR" sz="2000">
                <a:latin typeface="HY중고딕" pitchFamily="18" charset="-127"/>
              </a:rPr>
              <a:t>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FROM DUAL;</a:t>
            </a:r>
          </a:p>
        </p:txBody>
      </p:sp>
      <p:sp>
        <p:nvSpPr>
          <p:cNvPr id="1362958" name="Rectangle 14"/>
          <p:cNvSpPr>
            <a:spLocks noChangeArrowheads="1"/>
          </p:cNvSpPr>
          <p:nvPr/>
        </p:nvSpPr>
        <p:spPr bwMode="blackWhite">
          <a:xfrm>
            <a:off x="1119188" y="8008938"/>
            <a:ext cx="12091987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상품명에  숫자가 들어 있지 않은 것을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출력하시오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8605" name="TextBox 5"/>
          <p:cNvSpPr txBox="1">
            <a:spLocks noChangeArrowheads="1"/>
          </p:cNvSpPr>
          <p:nvPr/>
        </p:nvSpPr>
        <p:spPr bwMode="auto">
          <a:xfrm>
            <a:off x="6336804" y="8424863"/>
            <a:ext cx="78422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REGEXP_INSTR(PROD_NAME, '\d')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포함된 숫자위치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없으면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0)"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REGEXP_INSTR(PROD_NAME,'\d') = 0;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419843" name="Rectangle 3"/>
          <p:cNvSpPr>
            <a:spLocks noChangeArrowheads="1"/>
          </p:cNvSpPr>
          <p:nvPr/>
        </p:nvSpPr>
        <p:spPr bwMode="blackWhite">
          <a:xfrm>
            <a:off x="1117600" y="1200150"/>
            <a:ext cx="12090400" cy="132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 전체를 조회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blackWhite">
          <a:xfrm>
            <a:off x="1117600" y="2627313"/>
            <a:ext cx="12090400" cy="3494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회원명만 선택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간단한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' *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조회할 수도 있고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지정하여 조회 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수도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9850" name="Rectangle 10"/>
          <p:cNvSpPr>
            <a:spLocks noChangeArrowheads="1"/>
          </p:cNvSpPr>
          <p:nvPr/>
        </p:nvSpPr>
        <p:spPr bwMode="blackWhite">
          <a:xfrm>
            <a:off x="1119188" y="6240463"/>
            <a:ext cx="12091987" cy="3240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컬럼명으로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mem_regno1, mem_regno2,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70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64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 편집 및 생일구분 치환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타이틀 변경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사원테이블에서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사번과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생년월일을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주민등록번호 순으로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같은 내용의 조회를 약간의 함수와 더불어 좀더 다른 표현의 조회가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가능하다는 것을 알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치환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A-B),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(Conversion)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mem_regno1 || '-' ||mem_regno2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TO_CHAR(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'YYYY-MM-DD')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0643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/>
          <a:lstStyle/>
          <a:p>
            <a:pPr algn="l"/>
            <a:r>
              <a:rPr lang="ko-KR" altLang="en-US" dirty="0" smtClean="0"/>
              <a:t>관계형 데이터 모델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704975"/>
            <a:ext cx="12830175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05738"/>
      </p:ext>
    </p:extLst>
  </p:cSld>
  <p:clrMapOvr>
    <a:masterClrMapping/>
  </p:clrMapOvr>
  <p:transition>
    <p:random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47" name="Rectangle 1039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중에 분류가 피혁 잡화인 상품을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피혁잡화의 분류코드는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'P301'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 시점에서 조건을 주는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첫번째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방법의 조회면 충분하지만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조회가 가능한 타 방법을 열거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 해당 컬럼에 여러 조건을 만족시켜야 할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주로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함수는  부 질의를 매개변수로 받아서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만약 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부질의가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하나 이상의 행들을 돌려주면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돌려준다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'P301';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1667" name="Rectangle 104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851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('P301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EXISTS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prod.prod_lgu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AND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'P301'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24269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2" name="Rectangle 6"/>
          <p:cNvSpPr>
            <a:spLocks noChangeArrowheads="1"/>
          </p:cNvSpPr>
          <p:nvPr/>
        </p:nvSpPr>
        <p:spPr bwMode="blackWhite">
          <a:xfrm>
            <a:off x="1119188" y="1282700"/>
            <a:ext cx="12091987" cy="8558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우편번호를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우편번호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중간글자나 한두 글자만으로 해당 내용을 찾는 조건으로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algn="ctr"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본인의 주거지 우편번호  확인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3715" name="Rectangle 1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3716" name="TextBox 3"/>
          <p:cNvSpPr txBox="1">
            <a:spLocks noChangeArrowheads="1"/>
          </p:cNvSpPr>
          <p:nvPr/>
        </p:nvSpPr>
        <p:spPr bwMode="auto">
          <a:xfrm>
            <a:off x="5256213" y="6761163"/>
            <a:ext cx="69088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한솔동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6" name="Rectangle 4"/>
          <p:cNvSpPr>
            <a:spLocks noChangeArrowheads="1"/>
          </p:cNvSpPr>
          <p:nvPr/>
        </p:nvSpPr>
        <p:spPr bwMode="blackWhite">
          <a:xfrm>
            <a:off x="1117600" y="1200150"/>
            <a:ext cx="12090400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상품마스터에서 판매가가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원에서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 사이에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있는 상품을 판매가가 높은 순서로 조회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범위의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조건시에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보통 부등호를 자주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경우 중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범위사이의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조건이라면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BETWEEN ~ 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사용함으로써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간결해진다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47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4740" name="TextBox 3"/>
          <p:cNvSpPr txBox="1">
            <a:spLocks noChangeArrowheads="1"/>
          </p:cNvSpPr>
          <p:nvPr/>
        </p:nvSpPr>
        <p:spPr bwMode="auto">
          <a:xfrm>
            <a:off x="7777163" y="3168650"/>
            <a:ext cx="48831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&gt;= 200000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PROD_SALE &lt;=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</a:endParaRPr>
          </a:p>
        </p:txBody>
      </p:sp>
      <p:sp>
        <p:nvSpPr>
          <p:cNvPr id="244741" name="TextBox 4"/>
          <p:cNvSpPr txBox="1">
            <a:spLocks noChangeArrowheads="1"/>
          </p:cNvSpPr>
          <p:nvPr/>
        </p:nvSpPr>
        <p:spPr bwMode="auto">
          <a:xfrm>
            <a:off x="6696075" y="7345363"/>
            <a:ext cx="5757863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BETWEEN 200000 AND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 조인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(TABLE JOIN)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20886" name="Rectangle 22"/>
          <p:cNvSpPr>
            <a:spLocks noChangeArrowheads="1"/>
          </p:cNvSpPr>
          <p:nvPr/>
        </p:nvSpPr>
        <p:spPr bwMode="blackWhite">
          <a:xfrm>
            <a:off x="1117600" y="1296988"/>
            <a:ext cx="12090400" cy="183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핵심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가장 큰 장점은 많은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원하는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결과를 도출하는데 있다</a:t>
            </a:r>
          </a:p>
        </p:txBody>
      </p:sp>
      <p:graphicFrame>
        <p:nvGraphicFramePr>
          <p:cNvPr id="12513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10778"/>
              </p:ext>
            </p:extLst>
          </p:nvPr>
        </p:nvGraphicFramePr>
        <p:xfrm>
          <a:off x="792163" y="3313113"/>
          <a:ext cx="12144595" cy="6421300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모든 가능한 행들의 조합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8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컬럼을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매칭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Simple Join)=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내부조인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(INNER JOIN)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Non-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조건절에서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아닌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다른 연산기호로 주어지는 경우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('&lt;', BETWEEN a AND b)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1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일치하지 않더라도 모든 행들을 검색하고자 할 때 사용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(+)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표시한다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2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Self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테이블 내에서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포인트가 5개인 별 4"/>
          <p:cNvSpPr/>
          <p:nvPr/>
        </p:nvSpPr>
        <p:spPr bwMode="auto">
          <a:xfrm>
            <a:off x="2548069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290685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326689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2728089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308687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344691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자기 디스크 5"/>
          <p:cNvSpPr/>
          <p:nvPr/>
        </p:nvSpPr>
        <p:spPr bwMode="auto">
          <a:xfrm>
            <a:off x="1440260" y="288108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한준호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송선영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오동규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방한별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정홍</a:t>
            </a:r>
            <a:r>
              <a:rPr kumimoji="1" lang="ko-KR" altLang="en-US" sz="32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익</a:t>
            </a:r>
            <a:endParaRPr kumimoji="1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7992988" y="288107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정소연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서희정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류은주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정홍익</a:t>
            </a:r>
            <a:endParaRPr kumimoji="1" lang="en-US" altLang="ko-KR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19380"/>
              </p:ext>
            </p:extLst>
          </p:nvPr>
        </p:nvGraphicFramePr>
        <p:xfrm>
          <a:off x="6840860" y="4320555"/>
          <a:ext cx="5088632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4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한준호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정소연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…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..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4196" y="5832723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 smtClean="0"/>
              <a:t>Cartessian</a:t>
            </a:r>
            <a:r>
              <a:rPr lang="en-US" altLang="ko-KR" sz="4400" smtClean="0"/>
              <a:t> Product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32548656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9571" name="Rectangle 3"/>
          <p:cNvSpPr>
            <a:spLocks noChangeArrowheads="1"/>
          </p:cNvSpPr>
          <p:nvPr/>
        </p:nvSpPr>
        <p:spPr bwMode="blackWhite">
          <a:xfrm>
            <a:off x="1117600" y="1296988"/>
            <a:ext cx="12090400" cy="3082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ANSI JOIN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SQL/86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이전 버전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SQL/92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지원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조건을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표준이므로 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DBMS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에서도 적용된다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graphicFrame>
        <p:nvGraphicFramePr>
          <p:cNvPr id="1389602" name="Group 34"/>
          <p:cNvGraphicFramePr>
            <a:graphicFrameLocks noGrp="1"/>
          </p:cNvGraphicFramePr>
          <p:nvPr/>
        </p:nvGraphicFramePr>
        <p:xfrm>
          <a:off x="1128713" y="4605338"/>
          <a:ext cx="12144595" cy="43195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5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Cross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Natural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테이블에 동일한 이름의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존재 할 때  자동으로 조건이 적용된다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Inner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과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Left/ Right/ Full  Outer Join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6500" name="Rectangle 4"/>
          <p:cNvSpPr>
            <a:spLocks noChangeArrowheads="1"/>
          </p:cNvSpPr>
          <p:nvPr/>
        </p:nvSpPr>
        <p:spPr bwMode="blackWhite">
          <a:xfrm>
            <a:off x="1119188" y="2000250"/>
            <a:ext cx="12091987" cy="4987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로부터 조합된 결과가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( n * m )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조합된다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특별한 목적 이외에는 사용되는 경우가  거의 없다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조인조건을 잘못 주었을 때도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Cartesian Product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*  FROM LPROD, PROD;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COUNT(*)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LPROD, PROD, BUYER;</a:t>
            </a:r>
          </a:p>
        </p:txBody>
      </p:sp>
      <p:grpSp>
        <p:nvGrpSpPr>
          <p:cNvPr id="247812" name="Group 7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7814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7815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>
                  <a:solidFill>
                    <a:srgbClr val="000066"/>
                  </a:solidFill>
                  <a:latin typeface="HY중고딕" pitchFamily="18" charset="-127"/>
                </a:rPr>
                <a:t>Cartesian Product / Cross Join</a:t>
              </a:r>
              <a:endParaRPr lang="en-US" altLang="ko-KR">
                <a:latin typeface="HY중고딕" pitchFamily="18" charset="-127"/>
                <a:ea typeface="굴림체" pitchFamily="49" charset="-127"/>
              </a:endParaRPr>
            </a:p>
          </p:txBody>
        </p:sp>
      </p:grpSp>
      <p:sp>
        <p:nvSpPr>
          <p:cNvPr id="1386504" name="Rectangle 8"/>
          <p:cNvSpPr>
            <a:spLocks noChangeArrowheads="1"/>
          </p:cNvSpPr>
          <p:nvPr/>
        </p:nvSpPr>
        <p:spPr bwMode="blackWhite">
          <a:xfrm>
            <a:off x="1128713" y="744061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 *  FROM LPROD CROSS JOIN PROD;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SELECT  COUNT(*)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 CROSS JOIN PROD CROSS JOIN BUYER;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8547" name="Rectangle 3"/>
          <p:cNvSpPr>
            <a:spLocks noChangeArrowheads="1"/>
          </p:cNvSpPr>
          <p:nvPr/>
        </p:nvSpPr>
        <p:spPr bwMode="blackWhite">
          <a:xfrm>
            <a:off x="1119188" y="1997075"/>
            <a:ext cx="12091987" cy="72596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로부터 정보를 검색하려면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Select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From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명들을 적고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각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들을 연결시킬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조건식</a:t>
            </a:r>
            <a:endParaRPr lang="ko-KR" altLang="en-US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을 기술한다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각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명이 중복될 때는 반드시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 앞에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명을 붙여야 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중복되지 않을 때에는 붙이지 않아도 되지만 명확성을 위해서나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를 위해서 붙이는 것이 좋다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할 때는  최소한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n-1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조건식이 필요하다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표준에서는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Inner Join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사용할 것을 권고한다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FROM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8837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8838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400">
                  <a:latin typeface="HY중고딕" pitchFamily="18" charset="-127"/>
                  <a:ea typeface="굴림체" pitchFamily="49" charset="-127"/>
                </a:rPr>
                <a:t>Equi - Join (Simple - Join)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43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510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LPROD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PROD.PROD_ID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PROD.PROD_NAME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LPROD.LPROD_NM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PROD, LPROD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PROD.PROD_LGU = LPROD.LPROD_GU;</a:t>
            </a:r>
          </a:p>
        </p:txBody>
      </p:sp>
      <p:sp>
        <p:nvSpPr>
          <p:cNvPr id="24985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2745" name="Rectangle 9"/>
          <p:cNvSpPr>
            <a:spLocks noChangeArrowheads="1"/>
          </p:cNvSpPr>
          <p:nvPr/>
        </p:nvSpPr>
        <p:spPr bwMode="blackWhite">
          <a:xfrm>
            <a:off x="1128713" y="6535738"/>
            <a:ext cx="12091987" cy="3516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PROD.prod_id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PROD.prod_name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LPROD.lprod_nm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FROM       PROD 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INNER JOIN LPROD ON (PROD.PROD_LGU = LPROD.LPROD_GU);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현재 가장 많이 사용되는 데이터베이스 모델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데이터가 최소한의 의미를 가지는 테이블 형태들로 표현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사용자가 데이터를 쉽게 다룰 수 있도록 해주는 질의어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(SQL)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를 제공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자연어에 가까운 문법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배우기 쉬운 장점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데이터를 어떻게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(how)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가져올 것인가 대신에 어떤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(what)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데이터를 원하는지만 기술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사용자나 개발자의 입장에서 데이터를 다루는 작업이 매우 단순해짐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명령어나 문법이 표준화되어 있음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대부분의 명령어는 모든 관계형 데이터베이스 제품에서 공통적으로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blackWhite">
          <a:xfrm>
            <a:off x="1119188" y="4492625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명을 그대로 사용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PROD.PROD_ID  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PROD.PROD_NAME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LPROD.LPROD_NM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BUYER.BUYER_NAME  AS "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WHERE  PROD.PROD_LGU   = LPROD.LPROD_GU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AND    PROD.PROD_BUYER = BUYER.BUYER_ID;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50884" name="Rectangle 5"/>
          <p:cNvSpPr>
            <a:spLocks noChangeArrowheads="1"/>
          </p:cNvSpPr>
          <p:nvPr/>
        </p:nvSpPr>
        <p:spPr bwMode="auto">
          <a:xfrm>
            <a:off x="1147763" y="1739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0885" name="AutoShape 6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Alias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blackWhite">
          <a:xfrm>
            <a:off x="1117600" y="1920875"/>
            <a:ext cx="12090400" cy="2452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긴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를 지정하여 사용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 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=  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3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4427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Alias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방법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= B.LPROD_GU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1907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3768" name="Rectangle 8"/>
          <p:cNvSpPr>
            <a:spLocks noChangeArrowheads="1"/>
          </p:cNvSpPr>
          <p:nvPr/>
        </p:nvSpPr>
        <p:spPr bwMode="blackWhite">
          <a:xfrm>
            <a:off x="1128713" y="59690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 A 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LPROD B ON (A.PROD_LGU   = B.LPROD_GU)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C ON (A.PROD_BUYER = C.BUYER_ID);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blackWhite">
          <a:xfrm>
            <a:off x="1119188" y="1920875"/>
            <a:ext cx="12091987" cy="8401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문장을 기술할 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이외에 다른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연결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Condition2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u="sng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PROD_BUYER = BUYER_ID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BUYER_NAME LIKE '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2932" name="Rectangle 17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2933" name="AutoShape 18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0595" name="Rectangle 3"/>
          <p:cNvSpPr>
            <a:spLocks noChangeArrowheads="1"/>
          </p:cNvSpPr>
          <p:nvPr/>
        </p:nvSpPr>
        <p:spPr bwMode="blackWhite">
          <a:xfrm>
            <a:off x="1119188" y="1352550"/>
            <a:ext cx="12091987" cy="5748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Inner 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기술하고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그 이외의 조건은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PROD_ID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PROD_NAME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BUYER_NAME LIKE 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8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893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거래처주소를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판매가격이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만원 이하 이고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주소가  부산인 경우만 조회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C.BUYER_ADD1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A.PROD_SALE  &lt;= 100000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 C.BUYER_ID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C.BUYER_ADD1 LIKE '%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부산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4979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767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분류가 전자제품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(P102 )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  = 'P102'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6003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393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278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월의 거래처별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매입금액을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 * 매입단가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 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BUY_DATE  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BUY_PROD   = PROD_ID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PROD_BUYER =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BUYER_NAME;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16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759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Inner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작성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PROD  ON (BUY_PROD   = PROD_ID)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BUY_DATE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581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장바구니테이블의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2005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년도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월의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회원별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구매금액을 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검색 하시오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 (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=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구매수량 * 판매가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 Alias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는 회원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ID,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</a:t>
            </a:r>
            <a:r>
              <a:rPr lang="en-US" altLang="ko-KR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Equi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방식과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Inner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 중 선택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9076" name="TextBox 3"/>
          <p:cNvSpPr txBox="1">
            <a:spLocks noChangeArrowheads="1"/>
          </p:cNvSpPr>
          <p:nvPr/>
        </p:nvSpPr>
        <p:spPr bwMode="auto">
          <a:xfrm>
            <a:off x="1512888" y="4321175"/>
            <a:ext cx="1123315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MEMBER.MEM_ID  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MEMBER.MEM_NAME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NAME"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SUM(PROD.PROD_SALE * CART.CART_QTY)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구매금액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CART, MEMBER, PROD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CART.CART_MEMBER = MEMBER.MEM_ID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CART.CART_PROD = PROD.PROD_ID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SUBSTR(CART.CART_NO,0,6) = '200505'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MEMBER.MEM_ID, MEMBER.MEM_NAME;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929688" y="1655763"/>
          <a:ext cx="4176465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500" y="5761038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68875" y="5761038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29688" y="5761038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0217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8" name="직선 화살표 연결선 18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9" name="직선 화살표 연결선 20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0220" name="직선 화살표 연결선 21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0221" name="TextBox 22"/>
          <p:cNvSpPr txBox="1">
            <a:spLocks noChangeArrowheads="1"/>
          </p:cNvSpPr>
          <p:nvPr/>
        </p:nvSpPr>
        <p:spPr bwMode="auto">
          <a:xfrm>
            <a:off x="1079500" y="1223963"/>
            <a:ext cx="29418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내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부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(EQUI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)</a:t>
            </a:r>
            <a:endParaRPr lang="ko-KR" altLang="en-US" sz="20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2" name="TextBox 23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왼쪽 외부 조인</a:t>
            </a:r>
          </a:p>
        </p:txBody>
      </p:sp>
      <p:sp>
        <p:nvSpPr>
          <p:cNvPr id="260223" name="TextBox 24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4" name="TextBox 25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5" name="TextBox 26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6" name="TextBox 27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7" name="TextBox 28"/>
          <p:cNvSpPr txBox="1">
            <a:spLocks noChangeArrowheads="1"/>
          </p:cNvSpPr>
          <p:nvPr/>
        </p:nvSpPr>
        <p:spPr bwMode="auto">
          <a:xfrm>
            <a:off x="1008063" y="3455988"/>
            <a:ext cx="3416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8" name="TextBox 29"/>
          <p:cNvSpPr txBox="1">
            <a:spLocks noChangeArrowheads="1"/>
          </p:cNvSpPr>
          <p:nvPr/>
        </p:nvSpPr>
        <p:spPr bwMode="auto">
          <a:xfrm>
            <a:off x="1008063" y="7632700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9" name="TextBox 30"/>
          <p:cNvSpPr txBox="1">
            <a:spLocks noChangeArrowheads="1"/>
          </p:cNvSpPr>
          <p:nvPr/>
        </p:nvSpPr>
        <p:spPr bwMode="auto">
          <a:xfrm>
            <a:off x="6696844" y="7632700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R.C,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LEFT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30"/>
          <p:cNvSpPr txBox="1">
            <a:spLocks noChangeArrowheads="1"/>
          </p:cNvSpPr>
          <p:nvPr/>
        </p:nvSpPr>
        <p:spPr bwMode="auto">
          <a:xfrm>
            <a:off x="6192838" y="364056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 INNER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50" y="3300413"/>
            <a:ext cx="12504738" cy="42100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29688" y="1655763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79500" y="57578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968875" y="57578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929688" y="5757863"/>
          <a:ext cx="4176465" cy="211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61253" name="직선 화살표 연결선 15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4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5" name="직선 화살표 연결선 18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1256" name="직선 화살표 연결선 19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1257" name="TextBox 20"/>
          <p:cNvSpPr txBox="1">
            <a:spLocks noChangeArrowheads="1"/>
          </p:cNvSpPr>
          <p:nvPr/>
        </p:nvSpPr>
        <p:spPr bwMode="auto">
          <a:xfrm>
            <a:off x="1079500" y="1223963"/>
            <a:ext cx="2439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오른쪽 외부 조인</a:t>
            </a:r>
          </a:p>
        </p:txBody>
      </p:sp>
      <p:sp>
        <p:nvSpPr>
          <p:cNvPr id="261258" name="TextBox 21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완전 외부 조인</a:t>
            </a:r>
          </a:p>
        </p:txBody>
      </p:sp>
      <p:sp>
        <p:nvSpPr>
          <p:cNvPr id="261259" name="TextBox 22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0" name="TextBox 23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1" name="TextBox 24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2" name="TextBox 25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3" name="TextBox 26"/>
          <p:cNvSpPr txBox="1">
            <a:spLocks noChangeArrowheads="1"/>
          </p:cNvSpPr>
          <p:nvPr/>
        </p:nvSpPr>
        <p:spPr bwMode="auto">
          <a:xfrm>
            <a:off x="1008063" y="3529013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4" name="TextBox 27"/>
          <p:cNvSpPr txBox="1">
            <a:spLocks noChangeArrowheads="1"/>
          </p:cNvSpPr>
          <p:nvPr/>
        </p:nvSpPr>
        <p:spPr bwMode="auto">
          <a:xfrm>
            <a:off x="6696844" y="352901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RIGHT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5" name="TextBox 28"/>
          <p:cNvSpPr txBox="1">
            <a:spLocks noChangeArrowheads="1"/>
          </p:cNvSpPr>
          <p:nvPr/>
        </p:nvSpPr>
        <p:spPr bwMode="auto">
          <a:xfrm>
            <a:off x="1008063" y="7488238"/>
            <a:ext cx="341632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6696844" y="8280995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FULL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421922" name="Rectangle 34"/>
          <p:cNvSpPr>
            <a:spLocks noChangeArrowheads="1"/>
          </p:cNvSpPr>
          <p:nvPr/>
        </p:nvSpPr>
        <p:spPr bwMode="blackWhite">
          <a:xfrm>
            <a:off x="1119188" y="1079500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두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할 때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만족시키지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검색에서 빠지게 되는데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이러한 누락된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들이 검색되도록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조인에서 </a:t>
            </a:r>
            <a:r>
              <a:rPr lang="ko-KR" altLang="en-US" sz="2400" u="sng">
                <a:latin typeface="HY중고딕" pitchFamily="18" charset="-127"/>
                <a:ea typeface="HY중고딕" pitchFamily="18" charset="-127"/>
              </a:rPr>
              <a:t>부족한 쪽에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"(+)"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 기호를 사용한다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(+)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행을 생성하여 조인하게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주의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: - NULL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만큼이나 실수하기 쉽다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   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안전하다고 너무 많이 사용할 경우 처리속도가 저하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만족시키지 못하는 데이터도 검색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WHERE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= 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(+);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5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312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전체 분류의 상품자료 수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를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검색 조회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 Alias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분류코드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상품자료수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-1.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분류테이블 조회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* FROM </a:t>
            </a:r>
            <a:r>
              <a:rPr lang="en-US" altLang="ko-KR" sz="2400" err="1">
                <a:latin typeface="HY중고딕" pitchFamily="18" charset="-127"/>
                <a:ea typeface="HY중고딕" pitchFamily="18" charset="-127"/>
              </a:rPr>
              <a:t>lprod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3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-2.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일반 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JOIN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LPROD_NM;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-3.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PROD_LGU(+)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LPROD_GU;</a:t>
            </a:r>
          </a:p>
        </p:txBody>
      </p:sp>
      <p:sp>
        <p:nvSpPr>
          <p:cNvPr id="263171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6300" y="3168650"/>
            <a:ext cx="4360863" cy="273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6300" y="6192838"/>
            <a:ext cx="4392613" cy="3913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8496300" y="8856663"/>
            <a:ext cx="4392613" cy="1296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1392643" name="Rectangle 3"/>
          <p:cNvSpPr>
            <a:spLocks noChangeArrowheads="1"/>
          </p:cNvSpPr>
          <p:nvPr/>
        </p:nvSpPr>
        <p:spPr bwMode="blackWhite">
          <a:xfrm>
            <a:off x="1119188" y="1139825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ANSI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형식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행이 검색되어야 할 테이블의 위치를 기준으로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위치에 따라서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LEFT , RIGHT, FULL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로 나눈다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보다 명확하게 결과가 나온다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 지원하지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FULL OUTER JOIN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 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-4. ANSI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SELECT          LPROD_GU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COUNT(PROD_LGU) AS "</a:t>
            </a:r>
            <a:r>
              <a:rPr lang="ko-KR" altLang="en-US" sz="28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FROM            LPROD 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LEFT OUTER JOIN PROD ON (LPROD_GU = PROD_LGU)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GROUP BY        LPROD_GU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ORDER BY        LPROD_GU;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242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PROD,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BUY_DATE BETWEEN '2005-01-01' AND '2005-01-31'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PROD.PROD_ID, PROD.PROD_NAME;</a:t>
            </a: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-2.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LEFT OUTER JOIN BUYPROD ON(PROD.PROD_ID = BUYPROD.BUY_PROD) 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PROD.PROD_NAME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BUYPROD.BUY_DATE BETWEEN '2005-01-01' AND '2005-01-31'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5219" name="Rectangle 6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ChangeArrowheads="1"/>
          </p:cNvSpPr>
          <p:nvPr/>
        </p:nvSpPr>
        <p:spPr bwMode="blackWhite">
          <a:xfrm>
            <a:off x="1117600" y="1079500"/>
            <a:ext cx="12090400" cy="658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쿼리는 전체상품의 결과가 조회되지 않았다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ANSI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조인을 사용하여 해결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-3. ANSI  OUTER JOIN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ON          ( PROD.PROD_ID = BUYPROD.BUY_PROD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9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02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-4.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 NVL(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BUYPROD.buy_qty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0) )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입고수량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BUYPROD.BUY_PROD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7267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135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회원의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구매현황 조회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MEMBER.MEM_ID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member,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MEMBER.MEM_ID  = CART.CART_MEMBER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SUBSTR(CART.CART_NO,1, 6) = '200504'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MEMBER.MEM_NAME;</a:t>
            </a:r>
          </a:p>
        </p:txBody>
      </p:sp>
      <p:sp>
        <p:nvSpPr>
          <p:cNvPr id="83149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696075"/>
            <a:ext cx="12091987" cy="860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68292" name="Rectangle 7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6938" y="6913563"/>
            <a:ext cx="7750175" cy="316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     MEMBER.MEM_ID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SUM(NVL(CART.CART_QTY,0))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     MEMBER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RIGHT OUTER JOIN CART ON(MEMBER.MEM_ID  = CART.CART_MEMBER)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     SUBSTR(CART.CART_NO,1, 6) = '200504'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Equi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(Inner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INNER JOIN 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CART.CART_PROD)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CART.CART_NO LIKE '20050505%'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9315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7561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CART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PROD.PROD_ID = CART.CART_PROD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SUBSTR(CART.CART_NO,1,8)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20931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408787"/>
            <a:ext cx="12091987" cy="936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Equi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결과가 나오지 않는다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238" y="7488907"/>
            <a:ext cx="12039600" cy="286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BUYPROD ON(PROD.PROD_ID = BUYPROD.BUY_PROD AND BUYPROD.BUY_DATE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CART    ON(PROD.PROD_ID = CART.CART_PROD   AND SUBSTR(CART.CART_NO,1,8)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HAVING      SUM(NVL(BUYPROD.BUY_QTY,0)) &gt; 0 OR SUM(NVL(CART.CART_QTY,0)) &gt; 0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27034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5225" y="1008063"/>
            <a:ext cx="4816475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6800" y="3671888"/>
            <a:ext cx="6480175" cy="9366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8238" y="5688013"/>
            <a:ext cx="5834062" cy="847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492250"/>
            <a:ext cx="11528425" cy="86121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blackWhite">
          <a:xfrm>
            <a:off x="1119188" y="1244600"/>
            <a:ext cx="12091987" cy="1395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Table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마치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처럼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검색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blackWhite">
          <a:xfrm>
            <a:off x="1119188" y="2760663"/>
            <a:ext cx="12091987" cy="69199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'h001(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라준호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마일리지 점수보다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이상인 회원만 검색  조회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B.MEM_ID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B.MEM_NAME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B.MEM_MILEAGE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MEMBER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MEMBER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A.MEM_ID = 'h001'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A.MEM_MILEAGE &lt;= B.MEM_MILEAGE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71366" name="Picture 6" descr="C:\Users\SONGJU~1\AppData\Local\Temp\SNAGHTML2135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6924" y="6394385"/>
            <a:ext cx="5655901" cy="311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6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5651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'P30203(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동일지역에 속한 거래처만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B.BUYER_ID                         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거래처코드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B.BUYER_NAME                         AS 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거래처명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B.BUYER_ADD1 || ' ' || B.BUYER_ADD2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주소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BUYER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BUYER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A.BUYER_ID = 'P30203'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SUBSTR(A.BUYER_ADD1, 1, 2) = SUBSTR(B.BUYER_ADD1, 1, 2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2387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pic>
        <p:nvPicPr>
          <p:cNvPr id="272391" name="Picture 7" descr="C:\Users\SONGJU~1\AppData\Local\Temp\SNAGHTML2918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60" y="5760715"/>
            <a:ext cx="11573041" cy="3816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091987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주로 통계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분석자료를 검색하기 위해 자주 활용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blackWhite">
          <a:xfrm>
            <a:off x="1119188" y="2160588"/>
            <a:ext cx="12091987" cy="8040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r001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월별 구매현황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구매총액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MEMBER.MEM_ID  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구매월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SUM(CART.CART_QTY * PROD.PROD_SALE)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구매총액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MEMBER, CART,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   MEMBER.MEM_ID = 'r001'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MEMBER.MEM_ID = CART.CART_MEMBER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CART.CART_NO LIKE '2005%'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81" name="Rectangle 5"/>
          <p:cNvSpPr>
            <a:spLocks noChangeArrowheads="1"/>
          </p:cNvSpPr>
          <p:nvPr/>
        </p:nvSpPr>
        <p:spPr bwMode="blackWhite">
          <a:xfrm>
            <a:off x="1119188" y="120015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거래처별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매입현황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매입일자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BUYER.BUYER_NAME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매입일자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SUM(BUYPROD.BUY_QTY * BUYPROD.BUY_COST)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BUYPROD.BUY_DATE BETWEEN '2005-01-01' AND '2005-01-31'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BUYPROD.BUY_PROD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PROD.PROD_BUYER = BUYER.BUYER_ID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BUYER.BUYER_NAME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443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64" y="7920955"/>
            <a:ext cx="12101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(BUYER_NAME)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알아내기 위해서는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1) BUYPROD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알아내고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2) 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알아냄 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8" name="Rectangle 14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상품의 판매 총합계 현황을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문자열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SUBSTR(CART.CART_NO, 1, 4) = 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</a:p>
          <a:p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2. LIKE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문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5459" name="Rectangle 2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매입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매입월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매입수량*상품테이블의 매입가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TO_CHAR(BUYPROD.BUY_DATE,'MM')       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SUM(BUYPROD.BUY_QTY)               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TO_CHAR(SUM(BUYPROD.BUY_QTY * PROD.PROD_COST),'L999,999,999')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BUYPROD,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BUYPROD.BUY_PROD = PROD.PROD_ID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 EXTRACT(YEAR FROM BUYPROD.BUY_DATE) = 2005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TO_CHAR(BUYPROD.BUY_DATE,'MM')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250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판매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판매월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판매수량*상품테이블의 판매가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7648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6244" y="6984851"/>
            <a:ext cx="10700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SUBSTR(CART.CART_NO,5,2)                                    AS "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판매월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SUM(CART.CART_QTY)                                         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TO_CHAR(SUM(CART.CART_QTY * PROD.PROD_SALE),'L999,999,999')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CART.CART_PROD = PROD.PROD_ID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SUBSTR(CART.CART_NO,1,4) = '2005'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SUBSTR(CART.CART_NO,5,2)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SUBSTR(CART.CART_NO,5,2) ASC;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277507" name="Rectangle 21"/>
          <p:cNvSpPr>
            <a:spLocks noChangeArrowheads="1"/>
          </p:cNvSpPr>
          <p:nvPr/>
        </p:nvSpPr>
        <p:spPr bwMode="blackWhite">
          <a:xfrm>
            <a:off x="1119188" y="1320800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22934" name="Rectangle 22"/>
          <p:cNvSpPr>
            <a:spLocks noChangeArrowheads="1"/>
          </p:cNvSpPr>
          <p:nvPr/>
        </p:nvSpPr>
        <p:spPr bwMode="blackWhite">
          <a:xfrm>
            <a:off x="1119188" y="1985963"/>
            <a:ext cx="12091987" cy="7135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에서만 사용 가능하고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COUNT(*), SUM()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함수에 조건을 줄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기술 시 처리 순서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되어 진다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적용된다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Having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만족하는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선택한다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…, group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GROUP BY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HAVING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그룹조건식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ChangeArrowheads="1"/>
          </p:cNvSpPr>
          <p:nvPr/>
        </p:nvSpPr>
        <p:spPr bwMode="blackWhite">
          <a:xfrm>
            <a:off x="1117600" y="479425"/>
            <a:ext cx="12090400" cy="984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판매된 상품 중에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 이상의 판매회수가 있는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상품 조회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판매횟수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GROUP BY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PROD.PROD_ID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SUBSTR(CART.CART_NO, 1, 4) = '2005'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COUNT(*) &gt;= 5;</a:t>
            </a:r>
          </a:p>
          <a:p>
            <a:pPr lvl="1"/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70000"/>
              </a:lnSpc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A.PROD_ID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A.PROD_NAME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A.PAN_COUNT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 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COUNT(*) AS "PAN_COUNT"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AND      SUBSTR(CART.CART_NO, 1, 4) =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A.PAN_COUNT &gt;= 5;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59784" name="Rectangle 8"/>
          <p:cNvSpPr>
            <a:spLocks noChangeArrowheads="1"/>
          </p:cNvSpPr>
          <p:nvPr/>
        </p:nvSpPr>
        <p:spPr bwMode="blackWhite">
          <a:xfrm>
            <a:off x="1119188" y="1287463"/>
            <a:ext cx="12091987" cy="785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상품분류가  컴퓨터제품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('P101')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판매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SUBSTR(CART.CART_NO,1,8)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TO_CHAR(SUM(CART.CART_QTY * PROD.PROD_SALE),'L999,999,999')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SUM(CART.CART_QTY)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CART.CART_NO LIKE '2005%'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PROD.PROD_ID = CART.CART_PROD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PROD.PROD_LGU = 'P101'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 SUBSTR(CART.CART_NO,1,8)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   SUM(CART.CART_QTY * PROD.PROD_SALE) &gt; 5000000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SUBSTR(CART.CART_NO,1,8);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2470" y="6043617"/>
            <a:ext cx="5591595" cy="27084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실전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!!---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-- 2005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년도  회원 직업 별 판매금액을 </a:t>
            </a:r>
            <a:r>
              <a:rPr lang="ko-KR" altLang="en-US" sz="1000" i="1" err="1" smtClean="0">
                <a:latin typeface="굴림체" pitchFamily="49" charset="-127"/>
                <a:ea typeface="굴림체" pitchFamily="49" charset="-127"/>
              </a:rPr>
              <a:t>통계낸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 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TOP 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를 금일 오후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15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시까지 보고하세요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지역은 대전으로 한정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  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SELECT   MEM_JOB            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SUM(PROD_SALE*CART_QTY)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FROM     MEMBER, CART, 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WHERE    MEM_ID = CART_MEMBER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PROD_ID = CART_PROD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GROUP BY MEM_JOB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HAVING   SUBSTR(CART_NO,1,4) = '2005'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SUBSTR(MEM_ADD1,1,2) = '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대전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ORDER BY SUM(PROD_SALE*CART_QTY) DESC;</a:t>
            </a:r>
            <a:endParaRPr lang="ko-KR" altLang="en-US" sz="10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6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8510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판매총액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 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판매횟수를  조회하시오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판매회수가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개 이상인 판매일자만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endParaRPr lang="ko-KR" altLang="en-US" sz="2000" smtClean="0"/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SUBSTR(CART.CART_NO,1,8)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 INNER JOIN CART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(PROD.PROD_ID = CART.CART_PROD)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CART.CART_NO LIKE '2005%'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SUBSTR(CART.CART_NO,1,8)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  SUM(CART.CART_QTY * PROD.PROD_SALE) &gt; 5000000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SUM(CART.CART_QTY) &gt; 50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COUNT(*) &gt;= 8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SUBSTR(CART.CART_NO,1,8);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0579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dirty="0" err="1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ko-KR" altLang="en-US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(relation)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 dirty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테이블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현실세계의 개체를 표현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관계형 데이터베이스에서 정보를 구분하여 저장하는 기본 단위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학생에 관한 정보를 저장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SUBJECT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과목에 대한 정보를 저장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동일한 데이터베이스 내에서는 같은 이름을 갖는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릴레이션이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존재할 수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없음</a:t>
            </a:r>
            <a:endParaRPr lang="en-US" altLang="ko-KR" sz="2800" b="0" dirty="0" smtClean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개 이상의 컬럼과 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0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개 이상의 행으로 구성</a:t>
            </a:r>
            <a:endParaRPr lang="ko-KR" altLang="en-US" sz="2800" b="0" dirty="0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04" y="1584251"/>
            <a:ext cx="4752528" cy="2713129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10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0811" name="Rectangle 11"/>
          <p:cNvSpPr>
            <a:spLocks noChangeArrowheads="1"/>
          </p:cNvSpPr>
          <p:nvPr/>
        </p:nvSpPr>
        <p:spPr bwMode="blackWhite">
          <a:xfrm>
            <a:off x="1119188" y="1320800"/>
            <a:ext cx="12091987" cy="6348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 안에  또 다른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구문이 있는 것을 말한다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가 없다면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구문은 너무 많은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해야 하거나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구문이 복잡해진다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는 괄호로 묶는다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연산자와 사용할 경우 오른쪽에 배치한다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사용하는 경우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같이 독립된 테이블처럼 활용되어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라고 부른다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Main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Sub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사이의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참조성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여부에 따라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연관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(Correlated)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비연관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Noncorrelated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서브쿼리로 구분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반환하는 행의 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컬럼수에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따라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단일컬럼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다중컬럼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으로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구분하며 대체적으로 연산자의 특성을 이해하면 쉽다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19188" y="4392563"/>
            <a:ext cx="432048" cy="432048"/>
          </a:xfrm>
          <a:prstGeom prst="star5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DDBFB158-8CAF-4450-8525-F22C857C9093}" type="slidenum">
              <a:rPr lang="en-US" altLang="ko-KR"/>
              <a:pPr/>
              <a:t>291</a:t>
            </a:fld>
            <a:endParaRPr lang="en-US" altLang="ko-KR"/>
          </a:p>
        </p:txBody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049891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7.1 </a:t>
            </a:r>
            <a:r>
              <a:rPr lang="ko-KR" altLang="en-US" sz="2200"/>
              <a:t>서브쿼리</a:t>
            </a:r>
            <a:r>
              <a:rPr lang="en-US" altLang="ko-KR" sz="2200"/>
              <a:t>(</a:t>
            </a:r>
            <a:r>
              <a:rPr lang="en-US" altLang="ko-KR" sz="2200" err="1"/>
              <a:t>Subquery</a:t>
            </a:r>
            <a:r>
              <a:rPr lang="en-US" altLang="ko-KR" sz="2200"/>
              <a:t>)</a:t>
            </a:r>
            <a:r>
              <a:rPr lang="ko-KR" altLang="en-US" sz="2200"/>
              <a:t>란 </a:t>
            </a:r>
            <a:r>
              <a:rPr lang="en-US" altLang="ko-KR" sz="2200"/>
              <a:t>? 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480061" y="456057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80060" y="516064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괄호로 묶어야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연산자의 오른쪽에 나타나야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두 종류의 비교 연산자들이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 사용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80061" y="672084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480060" y="7320915"/>
            <a:ext cx="13561695" cy="276034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단일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(Sing-Row)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오직 하나의 행만을 검색하는 질의입니다 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행을 검색하는 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열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(Multiple-Column)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검색하는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절상의 서브쿼리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(INLINE VIEW)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: FROM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처럼 작용 합니다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상관관계 서브 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바깥쪽 쿼리의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중의 하나가 안쪽 서브쿼리의 조건에 이용되는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처리 방식 입니다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480061" y="1440180"/>
            <a:ext cx="247894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480060" y="2040255"/>
            <a:ext cx="13561695" cy="21602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다른 하나의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문장의 절에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NESTEDED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된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SELECT, UPDATE, DELETE, INSERT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와 같은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DML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이용 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알려지지 않은 조건에 근거한 값들을 검색하는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문장을 작성하는데 유용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MAIN 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실행되기 이전에 한번 실행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19688FB-438C-470F-A3E4-FCBB8144D1EE}" type="slidenum">
              <a:rPr lang="en-US" altLang="ko-KR"/>
              <a:pPr/>
              <a:t>292</a:t>
            </a:fld>
            <a:endParaRPr lang="en-US" altLang="ko-KR"/>
          </a:p>
        </p:txBody>
      </p:sp>
      <p:sp>
        <p:nvSpPr>
          <p:cNvPr id="117762" name="Text Box 1026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7763" name="Text Box 1027"/>
          <p:cNvSpPr txBox="1">
            <a:spLocks noChangeArrowheads="1"/>
          </p:cNvSpPr>
          <p:nvPr/>
        </p:nvSpPr>
        <p:spPr bwMode="auto">
          <a:xfrm>
            <a:off x="540068" y="720090"/>
            <a:ext cx="4431406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7.2. </a:t>
            </a:r>
            <a:r>
              <a:rPr lang="ko-KR" altLang="en-US" sz="2200"/>
              <a:t>단일 행</a:t>
            </a:r>
            <a:r>
              <a:rPr lang="en-US" altLang="ko-KR" sz="2200"/>
              <a:t>(Sing-Row) </a:t>
            </a:r>
            <a:r>
              <a:rPr lang="ko-KR" altLang="en-US" sz="2200"/>
              <a:t>서브쿼리</a:t>
            </a:r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auto">
          <a:xfrm>
            <a:off x="480061" y="1440180"/>
            <a:ext cx="4844981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단일 행</a:t>
            </a:r>
            <a:r>
              <a:rPr lang="en-US" altLang="ko-KR" sz="2200">
                <a:solidFill>
                  <a:srgbClr val="003399"/>
                </a:solidFill>
              </a:rPr>
              <a:t>(Sing-Row)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7765" name="Rectangle 1029"/>
          <p:cNvSpPr>
            <a:spLocks noChangeArrowheads="1"/>
          </p:cNvSpPr>
          <p:nvPr/>
        </p:nvSpPr>
        <p:spPr bwMode="auto">
          <a:xfrm>
            <a:off x="480060" y="2040255"/>
            <a:ext cx="7320915" cy="42005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오직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한개의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행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값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.(Return only one row)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만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SQL&gt;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ename,job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WHERE job = 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(SELECT job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= 7369)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위의 서브쿼리를 실행 시키면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오른쪽의 그림처럼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7369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먼저 검색하고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'CLERK'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사원의 이름과 직업을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pic>
        <p:nvPicPr>
          <p:cNvPr id="117766" name="Picture 1030" descr="C:\oramaster\imgs\oracle\sql\sing-row-subque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990" y="2040255"/>
            <a:ext cx="6300788" cy="6733342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B6FFA4B-6D20-49CD-B0A8-59CD4FA28D78}" type="slidenum">
              <a:rPr lang="en-US" altLang="ko-KR"/>
              <a:pPr/>
              <a:t>293</a:t>
            </a:fld>
            <a:endParaRPr lang="en-US" altLang="ko-KR"/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30183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행</a:t>
            </a:r>
            <a:r>
              <a:rPr lang="en-US" altLang="ko-KR" sz="2200">
                <a:solidFill>
                  <a:srgbClr val="003399"/>
                </a:solidFill>
              </a:rPr>
              <a:t>(Multiple-Row)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96012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 이상의 행을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다중 행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라고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80060" y="3360420"/>
            <a:ext cx="3383042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80060" y="3960495"/>
            <a:ext cx="5880735" cy="468058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부서별로 가장 급여를 많이 받는 사원의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정보를 출력하는 예제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empno,ename,sal,deptno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MAX(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GROUP BY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         10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6720840" y="3360420"/>
            <a:ext cx="368011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ANY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720840" y="3960495"/>
            <a:ext cx="7320915" cy="6000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ANY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어느 하나의 값이라도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만족이 되면 결과값을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ANY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ALLEN            1600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TURNER           1500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MILLER           1300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AF69DB37-C9AE-402E-AA69-FCEF41545CE9}" type="slidenum">
              <a:rPr lang="en-US" altLang="ko-KR"/>
              <a:pPr/>
              <a:t>294</a:t>
            </a:fld>
            <a:endParaRPr lang="en-US" altLang="ko-KR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363522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ALL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480060" y="2040255"/>
            <a:ext cx="6120765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모든 결과 값이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되야만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결과값을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ALL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3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6840855" y="1440180"/>
            <a:ext cx="410279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EXISTS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6840855" y="2040255"/>
            <a:ext cx="7320915" cy="68408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EXISTS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연산자를 사용하면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데이터가 존재하는가의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여부를 먼저 따져 존재하는 값들만을 결과로 반환해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적어도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개의 행을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하면 논리식은 참이고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그렇지 않으면 거짓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정보를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EXISTS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7566 JONES            2975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B4799FF-5B41-414D-A124-2B386A6365C8}" type="slidenum">
              <a:rPr lang="en-US" altLang="ko-KR"/>
              <a:pPr/>
              <a:t>295</a:t>
            </a:fld>
            <a:endParaRPr lang="en-US" altLang="ko-KR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422062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7.4. </a:t>
            </a:r>
            <a:r>
              <a:rPr lang="ko-KR" altLang="en-US" sz="2200"/>
              <a:t>다중 열</a:t>
            </a:r>
            <a:r>
              <a:rPr lang="en-US" altLang="ko-KR" sz="2200"/>
              <a:t>(Multiple-Column) </a:t>
            </a:r>
            <a:r>
              <a:rPr lang="ko-KR" altLang="en-US" sz="2200"/>
              <a:t>서브쿼리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575708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열</a:t>
            </a:r>
            <a:r>
              <a:rPr lang="en-US" altLang="ko-KR" sz="2200">
                <a:solidFill>
                  <a:srgbClr val="003399"/>
                </a:solidFill>
              </a:rPr>
              <a:t>(Multiple-Column)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다중 열 서브쿼리란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결과값이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두개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이상의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반환하는 서브쿼리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480060" y="2760345"/>
            <a:ext cx="435125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80060" y="3360420"/>
            <a:ext cx="6480810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서브쿼리가 한번 실행되면서 모든 조건을 검색해서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0" name="Text Box 8"/>
          <p:cNvSpPr txBox="1">
            <a:spLocks noChangeArrowheads="1"/>
          </p:cNvSpPr>
          <p:nvPr/>
        </p:nvSpPr>
        <p:spPr bwMode="auto">
          <a:xfrm>
            <a:off x="7200900" y="2760345"/>
            <a:ext cx="516397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Nonpairwise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비쌍비교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7200900" y="3360420"/>
            <a:ext cx="6840855" cy="588073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여러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조건별로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사용 되어서 결과값을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 u="sng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 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480061" y="8881110"/>
            <a:ext cx="4180183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Null Values in a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480060" y="948118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서브쿼리에서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null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값이 반환되면 주 쿼리 에서는 어떠한 행도 반환되지 않습니다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41B1B0FF-5E16-4F5E-9E2D-C9149B03811B}" type="slidenum">
              <a:rPr lang="en-US" altLang="ko-KR"/>
              <a:pPr/>
              <a:t>296</a:t>
            </a:fld>
            <a:endParaRPr lang="en-US" altLang="ko-KR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40067" y="720090"/>
            <a:ext cx="8414868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7.5. FROM</a:t>
            </a:r>
            <a:r>
              <a:rPr lang="ko-KR" altLang="en-US" sz="2200"/>
              <a:t>절상의 서브쿼리</a:t>
            </a:r>
            <a:r>
              <a:rPr lang="en-US" altLang="ko-KR" sz="2200"/>
              <a:t>(INLINE VIEW)</a:t>
            </a:r>
            <a:r>
              <a:rPr lang="ko-KR" altLang="en-US" sz="2200"/>
              <a:t>와 상관관계 서브쿼리 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480061" y="1440180"/>
            <a:ext cx="601837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FROM</a:t>
            </a:r>
            <a:r>
              <a:rPr lang="ko-KR" altLang="en-US" sz="2200">
                <a:solidFill>
                  <a:srgbClr val="003399"/>
                </a:solidFill>
              </a:rPr>
              <a:t>절상의 서브쿼리</a:t>
            </a:r>
            <a:r>
              <a:rPr lang="en-US" altLang="ko-KR" sz="2200">
                <a:solidFill>
                  <a:srgbClr val="003399"/>
                </a:solidFill>
              </a:rPr>
              <a:t>(INLINE VIEW) 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80060" y="2040255"/>
            <a:ext cx="684085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절에서도 사용이 가능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INLINE 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처럼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작용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급여가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부서의 평균 급여보다 크고 사원을 관리하는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사원으로서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부서에 속하지 않은 사원의 정보를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보여주는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b.empno,b.ename,b.job,b.sal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(SELECT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20)) a,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b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a.empno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b.mgr is NOT NULL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JOB 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MANAGER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MANAGER         2450         10 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7560946" y="1440180"/>
            <a:ext cx="302236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상관관계 서브쿼리 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7560945" y="2040255"/>
            <a:ext cx="660082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상관관계 서브쿼리란 바깥쪽 쿼리의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중의 하나가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안쪽 서브쿼리의 조건에 이용되는 처리 방식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이는 주 쿼리에서 서브 쿼리를 참조하고 이 값을 다시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주 쿼리로 반환한다는 것입니다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평균급여보다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급여를 많이 받는 사원의 정보를 출력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BB5C034A-AD54-411D-8F65-F1401B86E575}" type="slidenum">
              <a:rPr lang="en-US" altLang="ko-KR"/>
              <a:pPr/>
              <a:t>297</a:t>
            </a:fld>
            <a:endParaRPr lang="en-US" altLang="ko-KR"/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80114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집합 쿼리</a:t>
            </a:r>
            <a:r>
              <a:rPr lang="en-US" altLang="ko-KR" sz="2200">
                <a:solidFill>
                  <a:srgbClr val="003399"/>
                </a:solidFill>
              </a:rPr>
              <a:t>(UNION, INTERSECT, MINUS) 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집합 연산자를 사용시 집합을 구성할 컬러의 데이터 타입이 동일해야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 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합집합   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UNION ALL: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공통원소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두번씩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다 포함한 합집합 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INTERSECT: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교집합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MINUS: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차집합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480061" y="3720465"/>
            <a:ext cx="1635204" cy="480060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480060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은 두 테이블의 결합을 나타내며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결합시키는 두 테이블의 중복되지 않은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값들을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7560945" y="3720465"/>
            <a:ext cx="2247025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ALL </a:t>
            </a: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7560945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같으나 두 테이블의 중복되는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값까지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 ALL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....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6752E08-D535-43CD-B3A2-487C1F304C8D}" type="slidenum">
              <a:rPr lang="en-US" altLang="ko-KR"/>
              <a:pPr/>
              <a:t>298</a:t>
            </a:fld>
            <a:endParaRPr lang="en-US" altLang="ko-KR"/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2323457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INTERSECT 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48006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INTERSECT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두 행의 집합중 공통된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행을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INTERSECT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7440931" y="1440180"/>
            <a:ext cx="155561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MINUS</a:t>
            </a: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744093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MINUS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첫번째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행중에서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행에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존재하지 않는 행들을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MINUS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00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실제 상기 내용의 경우는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필요치는 않다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7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(Inner Join)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L.LPROD_NM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PROD P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INNER JOIN  LPROD L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(P.PROD_LGU = L.LPROD_GU);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PROD.PROD_NAME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(SELECT LPROD.LPROD_NM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   FROM LPROD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WHERE PROD.PROD_LGU = LPROD.LPROD_GU)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2627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79500" y="1204913"/>
            <a:ext cx="11642725" cy="143986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장 데이터베이스 기본 개념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400300" y="46847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정의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400300" y="6005513"/>
            <a:ext cx="9121775" cy="71913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00300" y="7324725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00300" y="8645525"/>
            <a:ext cx="9121775" cy="7191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400300" y="33639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개요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dirty="0" err="1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튜플</a:t>
            </a:r>
            <a:r>
              <a:rPr lang="ko-KR" altLang="en-US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(tuple)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 dirty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개체에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속한 구성원들 개개의 정보를 표현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레코드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None/>
            </a:pP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 ⇒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) ‘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학생’은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개체를 나타내는 이름이고 ‘김철수’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박선하’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안미희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’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..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등은 ‘학생’ 개체의 구성원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한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릴레이션에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포함된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튜플의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개수는 시간에 따라 변할 수 있으며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한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릴레이션은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여러 개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수십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~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수십만 개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튜플을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포함할 수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있음</a:t>
            </a:r>
            <a:endParaRPr lang="en-US" altLang="ko-KR" sz="2800" b="0" dirty="0" smtClean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컬럼들의 값의 조합이며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레코드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행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err="1" smtClean="0">
                <a:latin typeface="HY중고딕" pitchFamily="18" charset="-127"/>
                <a:ea typeface="HY중고딕" pitchFamily="18" charset="-127"/>
              </a:rPr>
              <a:t>로우라고도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 부름</a:t>
            </a:r>
            <a:endParaRPr lang="en-US" altLang="ko-KR" sz="2800" b="0" dirty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각 행은 </a:t>
            </a:r>
            <a:r>
              <a:rPr lang="ko-KR" altLang="en-US" sz="2800" b="0" dirty="0" err="1" smtClean="0">
                <a:latin typeface="HY중고딕" pitchFamily="18" charset="-127"/>
                <a:ea typeface="HY중고딕" pitchFamily="18" charset="-127"/>
              </a:rPr>
              <a:t>기본키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(primary key)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에 의해 구분되고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기본 키는 중복된 값을 허용하지 않으며 반드시 데이터를 입력해야 하는 필수 컬럼</a:t>
            </a:r>
            <a:endParaRPr lang="en-US" altLang="ko-KR" sz="2800" b="0" dirty="0" smtClean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행의 순서는 중요하지 않으며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입력되는 순서대로 저장됨</a:t>
            </a:r>
            <a:endParaRPr lang="ko-KR" altLang="en-US" sz="2800" b="0" dirty="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4" name="Rectangle 4"/>
          <p:cNvSpPr>
            <a:spLocks noChangeArrowheads="1"/>
          </p:cNvSpPr>
          <p:nvPr/>
        </p:nvSpPr>
        <p:spPr bwMode="blackWhite">
          <a:xfrm>
            <a:off x="1119188" y="1314450"/>
            <a:ext cx="12091987" cy="4654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A.PROD_NAME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TO_CHAR(A.PROD_SALE,'999,999,999')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TO_CHAR(B.AVG_SALE, 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평균판매가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(SELECT AVG(PROD_SALE) AS "AVG_SALE“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FROM PROD) 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A.PROD_SALE &gt; B.AVG_SALE;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3651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0950"/>
            <a:ext cx="12091987" cy="4602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마일리지가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보다 큰 회원을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A.AVG_MILEAGE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AVG(MEM_MILEAGE) AVG_MILEAGE FROM MEMBER)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4675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14080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명의 정보가 빠져있다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수정하시오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소숫점이하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: NULL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사람도 처리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smtClean="0">
              <a:latin typeface="HY중고딕" pitchFamily="18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TO_CHAR(A.AVG_MILEAGE,'999,999,999.00')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ROUND(AVG(NVL(MEM_MILEAGE,0)),2) AVG_MILEAGE FROM MEMBER) A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/>
          <p:cNvSpPr>
            <a:spLocks noChangeArrowheads="1"/>
          </p:cNvSpPr>
          <p:nvPr/>
        </p:nvSpPr>
        <p:spPr bwMode="blackWhite">
          <a:xfrm>
            <a:off x="1117600" y="6000750"/>
            <a:ext cx="12090400" cy="3709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PROD.PROD_NAME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PROD.PROD_SALE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PROD.PROD_SALE &gt;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		(SELECT AVG(PROD.PROD_SALE) FROM PROD);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4635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: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=, &lt;&gt;, &gt;, &gt;=, &lt;, &lt;=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연산자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9796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752628" y="8526823"/>
            <a:ext cx="6480720" cy="93610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900" y="89290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4876" y="71288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Query2</a:t>
            </a:r>
            <a:endParaRPr lang="ko-KR" altLang="en-US" sz="2400">
              <a:solidFill>
                <a:srgbClr val="FF0066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3805" y="2610099"/>
            <a:ext cx="3946161" cy="5256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2" name="구부러진 연결선 11"/>
          <p:cNvCxnSpPr>
            <a:stCxn id="6" idx="0"/>
            <a:endCxn id="7" idx="2"/>
          </p:cNvCxnSpPr>
          <p:nvPr/>
        </p:nvCxnSpPr>
        <p:spPr bwMode="auto">
          <a:xfrm rot="16200000" flipV="1">
            <a:off x="7046548" y="8151788"/>
            <a:ext cx="1338535" cy="216024"/>
          </a:xfrm>
          <a:prstGeom prst="curvedConnector3">
            <a:avLst>
              <a:gd name="adj1" fmla="val 52102"/>
            </a:avLst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7" idx="0"/>
            <a:endCxn id="30722" idx="1"/>
          </p:cNvCxnSpPr>
          <p:nvPr/>
        </p:nvCxnSpPr>
        <p:spPr bwMode="auto">
          <a:xfrm rot="5400000" flipH="1" flipV="1">
            <a:off x="7535566" y="5310628"/>
            <a:ext cx="1890476" cy="1746002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848972" y="460858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2" name="Rectangle 102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회원별 최고의 구매수량을 가진 자료의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수량에 대해 모두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14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회원              주문번호                  상품                          수량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--------------- ----------------------- ------------------------------ -----------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a001            2005040100001   P103000018                     16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b001            2005042800002   P103000016                     15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</a:rPr>
              <a:t>b001            2005072800004   P201000016                     15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2005050100002   P103000015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2005061200001   P106000001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…….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v001            2005052800001   P103000009                       3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w001           2005040100003   P103000020                     21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x001            2005052900002   P104000021                       8</a:t>
            </a:r>
          </a:p>
          <a:p>
            <a:pPr defTabSz="282575"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(30 rows selected)</a:t>
            </a:r>
          </a:p>
          <a:p>
            <a:pPr defTabSz="282575">
              <a:defRPr/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CART_MEMBER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CART_NO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주문번호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CART_PROD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CART_QTY =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SELECT MAX(CART_QTY) AS "CART_QTY"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FROM   CART 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C.CART_MEMBER = CART.CART_MEMBER</a:t>
            </a:r>
            <a:endParaRPr lang="en-US" altLang="ko-KR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CART_MEMBER ASC;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5699" name="Rectangle 1030"/>
          <p:cNvSpPr>
            <a:spLocks noChangeArrowheads="1"/>
          </p:cNvSpPr>
          <p:nvPr/>
        </p:nvSpPr>
        <p:spPr bwMode="blackWhite">
          <a:xfrm>
            <a:off x="1119188" y="600075"/>
            <a:ext cx="12130384" cy="8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상관관계  서브쿼리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(Correlated </a:t>
            </a:r>
            <a:r>
              <a:rPr lang="en-US" altLang="ko-KR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Subqueries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 :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바깥쪽 쿼리의 </a:t>
            </a:r>
            <a:r>
              <a:rPr lang="ko-KR" altLang="en-US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중의 하나가 안쪽 서브쿼리의</a:t>
            </a:r>
            <a:endParaRPr lang="en-US" altLang="ko-KR" sz="2000" smtClean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조건에 이용되고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그 결과는 다시 바깥쪽 쿼리에 영향을 주는 처리 방식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176564" y="7776939"/>
            <a:ext cx="6912768" cy="165618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29092" y="7776939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</a:p>
          <a:p>
            <a:r>
              <a:rPr lang="en-US" altLang="ko-KR" sz="2400" smtClean="0">
                <a:solidFill>
                  <a:srgbClr val="FF0066"/>
                </a:solidFill>
              </a:rPr>
              <a:t>(Inner Query)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6804" y="6264771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accent6"/>
                </a:solidFill>
              </a:rPr>
              <a:t>Query2</a:t>
            </a:r>
          </a:p>
          <a:p>
            <a:r>
              <a:rPr lang="en-US" altLang="ko-KR" sz="2400" smtClean="0">
                <a:solidFill>
                  <a:schemeClr val="accent6"/>
                </a:solidFill>
              </a:rPr>
              <a:t>(Outer Query)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cxnSp>
        <p:nvCxnSpPr>
          <p:cNvPr id="7" name="구부러진 연결선 6"/>
          <p:cNvCxnSpPr>
            <a:stCxn id="6" idx="3"/>
            <a:endCxn id="5" idx="0"/>
          </p:cNvCxnSpPr>
          <p:nvPr/>
        </p:nvCxnSpPr>
        <p:spPr bwMode="auto">
          <a:xfrm>
            <a:off x="8522018" y="6680270"/>
            <a:ext cx="1465217" cy="1096669"/>
          </a:xfrm>
          <a:prstGeom prst="curvedConnector2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구부러진 연결선 13"/>
          <p:cNvCxnSpPr>
            <a:stCxn id="5" idx="1"/>
            <a:endCxn id="6" idx="2"/>
          </p:cNvCxnSpPr>
          <p:nvPr/>
        </p:nvCxnSpPr>
        <p:spPr bwMode="auto">
          <a:xfrm rot="10800000">
            <a:off x="7429412" y="7095768"/>
            <a:ext cx="1499681" cy="1096670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 bwMode="auto">
          <a:xfrm>
            <a:off x="1440260" y="6192763"/>
            <a:ext cx="10009112" cy="3816424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14" name="구부러진 연결선 6"/>
          <p:cNvCxnSpPr/>
          <p:nvPr/>
        </p:nvCxnSpPr>
        <p:spPr bwMode="auto">
          <a:xfrm rot="10800000">
            <a:off x="7056884" y="5688709"/>
            <a:ext cx="1224136" cy="792087"/>
          </a:xfrm>
          <a:prstGeom prst="curvedConnector3">
            <a:avLst>
              <a:gd name="adj1" fmla="val 18972"/>
            </a:avLst>
          </a:prstGeom>
          <a:ln>
            <a:solidFill>
              <a:srgbClr val="00B05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272908" y="496862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9132" y="66248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accent6"/>
                </a:solidFill>
              </a:rPr>
              <a:t>①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8932" y="7632923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66"/>
                </a:solidFill>
              </a:rPr>
              <a:t>②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6924" y="576071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00B050"/>
                </a:solidFill>
              </a:rPr>
              <a:t>③</a:t>
            </a:r>
            <a:endParaRPr lang="ko-KR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blackWhite">
          <a:xfrm>
            <a:off x="1117600" y="1244600"/>
            <a:ext cx="12090400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거래처별 매입금액 합계를 조회</a:t>
            </a:r>
          </a:p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     A.BUYER_ID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    A.BUYER_NAME     AS “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NVL(B.IN_AMT,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0)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    SELECT   DISTINCT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A,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SELECT  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SUM( BUY_COST * BUY_QTY) IN_AMT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BUYPROD, BUYER,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WHERE    BUY_DATE BETWEEN '2005-01-01' AND '2005-12-31'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BUY_PROD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BUYER_ID = PROD_BUYER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GROUP BY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ORDER BY BUYER_ID ASC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    A.BUYER_ID = B.BUYER_ID(+)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    A.BUYER_NAME;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1) From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절의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A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거래처테이블의 자료 중 거래처코드와 거래처명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2) B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거래처별 매입 총액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거래처코드로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해당거래처의 매입 총액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READ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4) BUYER(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BUYPROD(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입고상품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테이블은 참조관계가 아니므로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안됨 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4356" y="1512243"/>
            <a:ext cx="3240360" cy="597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972" y="1656259"/>
            <a:ext cx="4788911" cy="5832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2736379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--1)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 리스트를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중복제거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  BUYER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ORDER BY BUYER_ID ASC;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--2)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--(Alias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BUYER_ID, BUYER_NAME, SALE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--(cart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SUM(PROD_SALE*CART_QTY) SALE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PROD , BUYER, CART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WHERE BUYER_ID=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PROD_ID=CART_PROD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SUBSTR(CART_NO,0,4) = '2005'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--AND   CART_NO LIKE '2005%'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GROUP BY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ORDER BY BUYER_ID ASC;</a:t>
            </a: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12" y="1471585"/>
            <a:ext cx="2928958" cy="421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5411" y="5829303"/>
            <a:ext cx="377408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630056" y="2900345"/>
            <a:ext cx="7617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01560" y="6900873"/>
            <a:ext cx="761747" cy="3693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TBL2</a:t>
            </a:r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TBL1.BUYER_ID   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TBL1.BUYER_NAME       AS "</a:t>
            </a:r>
            <a:r>
              <a:rPr lang="ko-KR" altLang="en-US" sz="20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NVL(TBL2.SALE,0)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DISTINCT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TBL1,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TBL2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TBL1.BUYER_ID = TBL2.BUYER_ID(+)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TBL1.BUYER_NAME ASC;</a:t>
            </a:r>
            <a:endParaRPr lang="en-US" altLang="ko-KR" sz="20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360" y="1872283"/>
            <a:ext cx="3132348" cy="5623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992" y="1944291"/>
            <a:ext cx="4356484" cy="5455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3016198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--P.169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조회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--1)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 리스트를 출력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중복제거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TBL1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--2)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매입금액합계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TBL2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in_amt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--3)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TBL3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sale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16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7164" y="1185833"/>
            <a:ext cx="215413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7164" y="4471981"/>
            <a:ext cx="2922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7164" y="7451284"/>
            <a:ext cx="2786082" cy="287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속성 </a:t>
            </a:r>
            <a:r>
              <a:rPr lang="en-US" altLang="ko-KR" sz="2800" dirty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(attribute)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 dirty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릴레이션에서 관리하는 구체적인 정보 항목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현실세계의 개체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학생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교수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과목</a:t>
            </a: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,...)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들은 많은 속성들을 갖는데 그 중에서 관리해야 할 필요가 있는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속성들만을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선택하여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릴레이션에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포함시킴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속성 역시 고유한 이름을 가지며 동일 </a:t>
            </a:r>
            <a:r>
              <a:rPr lang="ko-KR" altLang="en-US" sz="2800" b="0" dirty="0" err="1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ko-KR" altLang="en-US" sz="2800" b="0" dirty="0">
                <a:latin typeface="HY중고딕" pitchFamily="18" charset="-127"/>
                <a:ea typeface="HY중고딕" pitchFamily="18" charset="-127"/>
              </a:rPr>
              <a:t> 내에서는 같은 이름의 속성이 존재할 수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없음</a:t>
            </a:r>
            <a:endParaRPr lang="en-US" altLang="ko-KR" sz="2800" b="0" dirty="0" smtClean="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en-US" altLang="ko-KR" sz="2800" b="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테이블 상에서 단일 종류의 데이터를 나타내며</a:t>
            </a:r>
            <a:r>
              <a:rPr lang="en-US" altLang="ko-KR" sz="2800" b="0" dirty="0" smtClean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 dirty="0" smtClean="0">
                <a:latin typeface="HY중고딕" pitchFamily="18" charset="-127"/>
                <a:ea typeface="HY중고딕" pitchFamily="18" charset="-127"/>
              </a:rPr>
              <a:t>각 컬럼은 데이터타입과 크기를 갖고 있음</a:t>
            </a:r>
            <a:endParaRPr lang="ko-KR" altLang="en-US" sz="2800" b="0" dirty="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</a:t>
            </a:r>
            <a:r>
              <a:rPr lang="ko-KR" altLang="en-US" sz="14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조회</a:t>
            </a: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  TBL1.BUYER_ID      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TBL2.BUYER_NAME     AS “</a:t>
            </a:r>
            <a:r>
              <a:rPr lang="ko-KR" altLang="en-US" sz="14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NVL(TBL2.IN_AMT,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매입합계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NVL(TBL3.SALE,  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(    SELECT   DISTINCT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FROM     BUYER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TBL1,</a:t>
            </a:r>
          </a:p>
          <a:p>
            <a:pPr lvl="1"/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 BUY_COST * BUY_QTY) IN_AMT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BUYPROD, BUYER,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BUY_DATE BETWEEN '2005-01-01' AND '2005-12-31'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BUY_PROD = 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BUYER_ID = 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ORDER BY BUYER_ID ASC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TBL2,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TBL3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   TBL1.BUYER_ID = TBL2.BUYER_ID(+)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AND           TBL2.BUYER_ID = TBL3.BUYER_ID(+)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   TBL1.BUYER_NAME;</a:t>
            </a:r>
            <a:endParaRPr lang="en-US" altLang="ko-KR" sz="14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4" name="Rectangle 6"/>
          <p:cNvSpPr>
            <a:spLocks noChangeArrowheads="1"/>
          </p:cNvSpPr>
          <p:nvPr/>
        </p:nvSpPr>
        <p:spPr bwMode="blackWhite">
          <a:xfrm>
            <a:off x="1108075" y="5640388"/>
            <a:ext cx="12091988" cy="414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회원주소 지역이 거래처주소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지역 중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하나이면  선택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지역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MEMBER.MEM_NAME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MEMBER.MEM_ADDR1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SUBSTR(MEM_ADDR1, 1, 2)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DISTINCT SUBSTR(BUYER_ADD1, 1, 2)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31175" name="Rectangle 7"/>
          <p:cNvSpPr>
            <a:spLocks noChangeArrowheads="1"/>
          </p:cNvSpPr>
          <p:nvPr/>
        </p:nvSpPr>
        <p:spPr bwMode="blackWhite">
          <a:xfrm>
            <a:off x="1123950" y="1200150"/>
            <a:ext cx="12091988" cy="4321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서브쿼리란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IN, ANY, ALL, EXISTS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 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082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ChangeArrowheads="1"/>
          </p:cNvSpPr>
          <p:nvPr/>
        </p:nvSpPr>
        <p:spPr bwMode="blackWhite">
          <a:xfrm>
            <a:off x="1108075" y="4391025"/>
            <a:ext cx="12091988" cy="5954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그들 중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한사람보다는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ANY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13123" name="Rectangle 3"/>
          <p:cNvSpPr>
            <a:spLocks noChangeArrowheads="1"/>
          </p:cNvSpPr>
          <p:nvPr/>
        </p:nvSpPr>
        <p:spPr bwMode="blackWhite">
          <a:xfrm>
            <a:off x="1123950" y="1312863"/>
            <a:ext cx="12091988" cy="2952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ANY, ALL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비교 연산자와 조합된다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=, &lt;&gt;, &gt;, &gt;=, &lt;, &lt;= 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어떤 것이라도 맞으면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모두 만족해야만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비교 연산자 다음에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기술하고 서브쿼리 사용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ChangeArrowheads="1"/>
          </p:cNvSpPr>
          <p:nvPr/>
        </p:nvSpPr>
        <p:spPr bwMode="blackWhite">
          <a:xfrm>
            <a:off x="1108075" y="1317625"/>
            <a:ext cx="12091988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그들 보다는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ALL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2867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1" name="Rectangle 7"/>
          <p:cNvSpPr>
            <a:spLocks noChangeArrowheads="1"/>
          </p:cNvSpPr>
          <p:nvPr/>
        </p:nvSpPr>
        <p:spPr bwMode="blackWhite">
          <a:xfrm>
            <a:off x="1119188" y="1282700"/>
            <a:ext cx="12091987" cy="1962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테이블의 내용을  한 테이블처럼 조회하는 기능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UNION / UNION ALL / INTERSECT / MINUS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컬럼들의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DATA TYPE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컬럼수는 동일</a:t>
            </a:r>
          </a:p>
        </p:txBody>
      </p:sp>
      <p:sp>
        <p:nvSpPr>
          <p:cNvPr id="293891" name="Rectangle 8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3473450"/>
            <a:ext cx="3200400" cy="2589213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A    B</a:t>
            </a: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892" name="Oval 9"/>
          <p:cNvSpPr>
            <a:spLocks noChangeArrowheads="1"/>
          </p:cNvSpPr>
          <p:nvPr/>
        </p:nvSpPr>
        <p:spPr bwMode="auto">
          <a:xfrm>
            <a:off x="1658938" y="4540250"/>
            <a:ext cx="1281112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3" name="Oval 10"/>
          <p:cNvSpPr>
            <a:spLocks noChangeArrowheads="1"/>
          </p:cNvSpPr>
          <p:nvPr/>
        </p:nvSpPr>
        <p:spPr bwMode="auto">
          <a:xfrm>
            <a:off x="2460625" y="4540250"/>
            <a:ext cx="1281113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4" name="Rectangle 11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4449763" y="3473450"/>
            <a:ext cx="4189412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 B</a:t>
            </a: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자료조회지만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중복자료는 한번만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All  B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Intersect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동일한 자료만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Minus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동일자료를 제외한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93895" name="Rectangle 12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8610600" y="3473450"/>
            <a:ext cx="4672013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93896" name="Oval 13"/>
          <p:cNvSpPr>
            <a:spLocks noChangeArrowheads="1"/>
          </p:cNvSpPr>
          <p:nvPr/>
        </p:nvSpPr>
        <p:spPr bwMode="auto">
          <a:xfrm>
            <a:off x="9510713" y="4073525"/>
            <a:ext cx="960437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7" name="Oval 14"/>
          <p:cNvSpPr>
            <a:spLocks noChangeArrowheads="1"/>
          </p:cNvSpPr>
          <p:nvPr/>
        </p:nvSpPr>
        <p:spPr bwMode="auto">
          <a:xfrm>
            <a:off x="8931275" y="4073525"/>
            <a:ext cx="960438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8" name="Oval 15"/>
          <p:cNvSpPr>
            <a:spLocks noChangeArrowheads="1"/>
          </p:cNvSpPr>
          <p:nvPr/>
        </p:nvSpPr>
        <p:spPr bwMode="auto">
          <a:xfrm>
            <a:off x="8931275" y="5632450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9" name="Oval 16"/>
          <p:cNvSpPr>
            <a:spLocks noChangeArrowheads="1"/>
          </p:cNvSpPr>
          <p:nvPr/>
        </p:nvSpPr>
        <p:spPr bwMode="auto">
          <a:xfrm>
            <a:off x="9510713" y="5632450"/>
            <a:ext cx="960437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0" name="Oval 17"/>
          <p:cNvSpPr>
            <a:spLocks noChangeArrowheads="1"/>
          </p:cNvSpPr>
          <p:nvPr/>
        </p:nvSpPr>
        <p:spPr bwMode="auto">
          <a:xfrm>
            <a:off x="8931275" y="6953250"/>
            <a:ext cx="960438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1" name="Oval 18"/>
          <p:cNvSpPr>
            <a:spLocks noChangeArrowheads="1"/>
          </p:cNvSpPr>
          <p:nvPr/>
        </p:nvSpPr>
        <p:spPr bwMode="auto">
          <a:xfrm>
            <a:off x="9510713" y="6953250"/>
            <a:ext cx="960437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2" name="Oval 21"/>
          <p:cNvSpPr>
            <a:spLocks noChangeArrowheads="1"/>
          </p:cNvSpPr>
          <p:nvPr/>
        </p:nvSpPr>
        <p:spPr bwMode="auto">
          <a:xfrm>
            <a:off x="12611100" y="5632450"/>
            <a:ext cx="360363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3" name="Oval 20"/>
          <p:cNvSpPr>
            <a:spLocks noChangeArrowheads="1"/>
          </p:cNvSpPr>
          <p:nvPr/>
        </p:nvSpPr>
        <p:spPr bwMode="auto">
          <a:xfrm>
            <a:off x="8931275" y="8632825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4" name="Line 22"/>
          <p:cNvSpPr>
            <a:spLocks noChangeShapeType="1"/>
          </p:cNvSpPr>
          <p:nvPr/>
        </p:nvSpPr>
        <p:spPr bwMode="auto">
          <a:xfrm>
            <a:off x="11331575" y="6173788"/>
            <a:ext cx="600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5" name="Line 23"/>
          <p:cNvSpPr>
            <a:spLocks noChangeShapeType="1"/>
          </p:cNvSpPr>
          <p:nvPr/>
        </p:nvSpPr>
        <p:spPr bwMode="auto">
          <a:xfrm>
            <a:off x="11650663" y="5956300"/>
            <a:ext cx="47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6" name="Oval 24"/>
          <p:cNvSpPr>
            <a:spLocks noChangeArrowheads="1"/>
          </p:cNvSpPr>
          <p:nvPr/>
        </p:nvSpPr>
        <p:spPr bwMode="auto">
          <a:xfrm>
            <a:off x="9510713" y="7056438"/>
            <a:ext cx="360362" cy="862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7" name="Rectangle 25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6061075"/>
            <a:ext cx="3200400" cy="4013200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일반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2) UNION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3) UNION ALL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4) INTERCEPT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5) MINUS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908" name="Oval 19"/>
          <p:cNvSpPr>
            <a:spLocks noChangeArrowheads="1"/>
          </p:cNvSpPr>
          <p:nvPr/>
        </p:nvSpPr>
        <p:spPr bwMode="auto">
          <a:xfrm>
            <a:off x="9510713" y="8632825"/>
            <a:ext cx="960437" cy="1081088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9" name="Oval 34"/>
          <p:cNvSpPr>
            <a:spLocks noChangeArrowheads="1"/>
          </p:cNvSpPr>
          <p:nvPr/>
        </p:nvSpPr>
        <p:spPr bwMode="auto">
          <a:xfrm>
            <a:off x="9526588" y="8731250"/>
            <a:ext cx="360362" cy="862013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10" name="Rectangle 3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214" name="Rectangle 22"/>
          <p:cNvSpPr>
            <a:spLocks noChangeArrowheads="1"/>
          </p:cNvSpPr>
          <p:nvPr/>
        </p:nvSpPr>
        <p:spPr bwMode="blackWhite">
          <a:xfrm>
            <a:off x="1117600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일반적인 조회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UNION</a:t>
            </a:r>
          </a:p>
          <a:p>
            <a:pPr defTabSz="282575">
              <a:lnSpc>
                <a:spcPct val="6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4915" name="Rectangle 2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2908" y="5976739"/>
            <a:ext cx="5804774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5" name="Rectangle 3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UNION ALL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UNION ALL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5939" name="Rectangle 2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40060" name="Rectangle 28"/>
          <p:cNvSpPr>
            <a:spLocks noChangeArrowheads="1"/>
          </p:cNvSpPr>
          <p:nvPr/>
        </p:nvSpPr>
        <p:spPr bwMode="blackWhite">
          <a:xfrm>
            <a:off x="1123950" y="6870700"/>
            <a:ext cx="12091988" cy="1592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처음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구문에 적용된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타입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개수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이름이 기준이 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CLOB, BLOB, BFILE, VARRAY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타입은 사용불가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ORDER BY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마지막에 기술한다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00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900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4. INTERSECT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INTERSECT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69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7920955"/>
            <a:ext cx="5244762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11076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091987" cy="51387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5. MINUS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MINUS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8064971"/>
            <a:ext cx="5092740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0" name="Rectangle 4"/>
          <p:cNvSpPr>
            <a:spLocks noChangeArrowheads="1"/>
          </p:cNvSpPr>
          <p:nvPr/>
        </p:nvSpPr>
        <p:spPr bwMode="blackWhite">
          <a:xfrm>
            <a:off x="1224236" y="1368227"/>
            <a:ext cx="12090400" cy="6959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UNION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'LPROD'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LPROD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'PROD' 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'MEMBER'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MEMBER;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9011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2988" y="8425011"/>
            <a:ext cx="5318991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479425" y="936625"/>
            <a:ext cx="13374688" cy="892810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도메인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(domain)</a:t>
            </a: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각각의 속성들이 가질 수 있는 값들의 집합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필요 이유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저장되는 데이터 값들이 본래 의도했던 값들만 저장되고 관리되도록 하는데 있음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성별’이라는 속성이 있다면 이 속성이 가질 수 있는 값은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}.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 설계자는 성별의 도메인으로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정의하고 그 값으로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지정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‘성별’이라는 속성은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Gender'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도메인에 있는 값만을 가질 수 있다고 지정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사용자들이 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 이외의 값을 입력하는 것을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방지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도메인의 이름은 속성 이름과 같거나 다를 수 있음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현실적으로 도메인을 구현하는 것은 어러움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(ex: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제품에서는 사용자 정의 데이터 타입을 사용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Ex)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타입과 길이를 미리 지정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값의 범위를 지정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4" name="Rectangle 4"/>
          <p:cNvSpPr>
            <a:spLocks noChangeArrowheads="1"/>
          </p:cNvSpPr>
          <p:nvPr/>
        </p:nvSpPr>
        <p:spPr bwMode="blackWhite">
          <a:xfrm>
            <a:off x="1119188" y="2395538"/>
            <a:ext cx="12472987" cy="7200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장바구니 테이블에서 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A)2005년도 4월에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상품과</a:t>
            </a:r>
            <a:endParaRPr lang="en-US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'20050430';</a:t>
            </a:r>
          </a:p>
          <a:p>
            <a:endParaRPr lang="en-US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en-US" altLang="en-US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B)2005년도 6월에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중,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0035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1034246" name="Rectangle 6"/>
          <p:cNvSpPr>
            <a:spLocks noChangeArrowheads="1"/>
          </p:cNvSpPr>
          <p:nvPr/>
        </p:nvSpPr>
        <p:spPr bwMode="blackWhite">
          <a:xfrm>
            <a:off x="1123950" y="1317625"/>
            <a:ext cx="12463463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EXISTS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연산자를 통하여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INTERSECT, MINUS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구현함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4951990"/>
            <a:ext cx="3672408" cy="4481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472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 typeface="Wingdings" pitchFamily="2" charset="2"/>
              <a:buAutoNum type="arabicParenR"/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),B)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모두에 해당되는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INTERSECT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marL="342900" indent="-342900" defTabSz="282575"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중에서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P302000012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여성 향수가 앞쪽 테이블에 없음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2) A)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--P302###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데이터는 모두 </a:t>
            </a:r>
            <a:r>
              <a:rPr lang="ko-KR" altLang="en-US" b="0" err="1" smtClean="0">
                <a:latin typeface="굴림체" pitchFamily="49" charset="-127"/>
                <a:ea typeface="굴림체" pitchFamily="49" charset="-127"/>
              </a:rPr>
              <a:t>차집합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처리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NOT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blackWhite">
          <a:xfrm>
            <a:off x="1119188" y="569913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1944291"/>
            <a:ext cx="3462826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5" name="Rectangle 3"/>
          <p:cNvSpPr>
            <a:spLocks noChangeArrowheads="1"/>
          </p:cNvSpPr>
          <p:nvPr/>
        </p:nvSpPr>
        <p:spPr bwMode="blackWhite">
          <a:xfrm>
            <a:off x="1117600" y="1282700"/>
            <a:ext cx="12471400" cy="8678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3) B)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상품을 상품 조회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NOT EXISTS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AND    SUBSTR(CART.CART_NO,1, 6) = '200504');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2083" name="Rectangle 1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3108" y="3960515"/>
            <a:ext cx="4392488" cy="4257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472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구매금액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천만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이상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우수고객으로 지정하여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’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3107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2828" y="5112643"/>
            <a:ext cx="6994222" cy="507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TBL1.MEM_ID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TBL1.RESULT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b="0" i="1" smtClean="0">
                <a:latin typeface="굴림체" pitchFamily="49" charset="-127"/>
                <a:ea typeface="굴림체" pitchFamily="49" charset="-127"/>
              </a:rPr>
              <a:t>--AND      RESULT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 TBL1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TBL1.RESULT &gt; 20000000;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156" y="2880395"/>
            <a:ext cx="595547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 EXISTS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SELECT SUM(CART.CART_QTY * PROD.PROD_SALE)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FROM   CART,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WHERE  CART.CART_PROD   = PROD.PROD_ID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CART.CART_NO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HAVING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		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2828" y="1872283"/>
            <a:ext cx="699422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HAVING   sum(CART.CART_QTY * PROD.PROD_SALE)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7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7813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상품의 매입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매출현황을 조회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(UNION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*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상단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하단의 필드개수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데이터 유형이 동일해야 함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일자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 순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TO_CHAR(BUY_DATE,'YYYY/MM/DD')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PROD.PROD_NAME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BUYPROD.BUY_QTY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BUYPROD,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BUY_PROD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BUY_DATE BETWEEN '2005-01-01' AND '2005-12-31'</a:t>
            </a:r>
            <a:r>
              <a:rPr lang="en-US" altLang="ko-KR" sz="2000" b="0" u="sng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TO_CHAR(TO_DATE(SUBSTR(CART_NO,1,8),'YYYYMMDD'),'YYYY/MM/DD')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PROD_NAME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      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1,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413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ORDER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프로그램을 통한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데이터베이스에서 제공하는 함수를 사용하여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 이미 존재하는 자료를 활용하여 입력 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1032" name="Rectangle 8"/>
          <p:cNvSpPr>
            <a:spLocks noChangeArrowheads="1"/>
          </p:cNvSpPr>
          <p:nvPr/>
        </p:nvSpPr>
        <p:spPr bwMode="blackWhite">
          <a:xfrm>
            <a:off x="1080220" y="3240435"/>
            <a:ext cx="12091987" cy="70818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TABLE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REMAIN_YEAR      CHAR(04)    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해당 년도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REMAIN_PROD      VARCHAR2(10)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상품 코드</a:t>
            </a:r>
            <a:r>
              <a:rPr lang="ko-KR" altLang="en-US" sz="2400" b="0" i="1" u="sng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REMAIN_J_00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전년 재고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REMAIN_I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입고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REMAIN_O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출고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REMAIN_J_99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현재고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REMAIN_DATE      DATE,     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처리일자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PK_REMAIN      PRIMARY KEY(REMAIN_YEAR, REMAIN_PROD),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FR_REMAIN_PROD FOREIGN KEY(REMAIN_PROD)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                  REFERENCES PROD(PROD_ID)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1" name="Rectangle 3"/>
          <p:cNvSpPr>
            <a:spLocks noChangeArrowheads="1"/>
          </p:cNvSpPr>
          <p:nvPr/>
        </p:nvSpPr>
        <p:spPr bwMode="blackWhite">
          <a:xfrm>
            <a:off x="1117600" y="180022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테이블의 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한 건의 자료를 입력하는 것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단순하게 자료를 추가할 때 자주 사용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46532" name="Rectangle 4"/>
          <p:cNvSpPr>
            <a:spLocks noChangeArrowheads="1"/>
          </p:cNvSpPr>
          <p:nvPr/>
        </p:nvSpPr>
        <p:spPr bwMode="blackWhite">
          <a:xfrm>
            <a:off x="1119188" y="3340100"/>
            <a:ext cx="12091987" cy="6261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순서는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 자료형식에 맞추어 지정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값을 입력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 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VALUES('2003','P101000001',20,10,12,18,'2004-01-01');</a:t>
            </a:r>
          </a:p>
          <a:p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방법보다는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명을 기술하여 입력하는 방법 권장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 ('2003','P101000002',11,7,6,12,'2004-01-02');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6180" name="Rectangle 5"/>
          <p:cNvSpPr>
            <a:spLocks noChangeArrowheads="1"/>
          </p:cNvSpPr>
          <p:nvPr/>
        </p:nvSpPr>
        <p:spPr bwMode="auto">
          <a:xfrm>
            <a:off x="1147763" y="16748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6181" name="AutoShape 6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데이터 입력</a:t>
            </a:r>
          </a:p>
        </p:txBody>
      </p:sp>
      <p:sp>
        <p:nvSpPr>
          <p:cNvPr id="306182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1790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가장 기본적인 방법으로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건씩 의 자료가 입력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반드시 자료를 넣어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642052" name="Rectangle 4"/>
          <p:cNvSpPr>
            <a:spLocks noChangeArrowheads="1"/>
          </p:cNvSpPr>
          <p:nvPr/>
        </p:nvSpPr>
        <p:spPr bwMode="blackWhite">
          <a:xfrm>
            <a:off x="1119188" y="480060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2003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P102000007 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VTR 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헤드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/>
              <a:t>INSERT INTO REMAIN (REMAIN_YEAR, REMAIN_PROD, REMAIN_I)</a:t>
            </a:r>
          </a:p>
          <a:p>
            <a:r>
              <a:rPr lang="en-US" altLang="ko-KR" sz="2000" smtClean="0"/>
              <a:t>VALUES('2003', 'P102000007', 10);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/>
              <a:t>SELECT * FROM REMAIN;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2053" name="Rectangle 5"/>
          <p:cNvSpPr>
            <a:spLocks noChangeArrowheads="1"/>
          </p:cNvSpPr>
          <p:nvPr/>
        </p:nvSpPr>
        <p:spPr bwMode="blackWhite">
          <a:xfrm>
            <a:off x="1119188" y="3840163"/>
            <a:ext cx="12091987" cy="83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데이터를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입력하고자하는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선택하여 입력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7205" name="Rectangle 6"/>
          <p:cNvSpPr>
            <a:spLocks noChangeArrowheads="1"/>
          </p:cNvSpPr>
          <p:nvPr/>
        </p:nvSpPr>
        <p:spPr bwMode="auto">
          <a:xfrm>
            <a:off x="1149350" y="376078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7206" name="AutoShape 7"/>
          <p:cNvSpPr>
            <a:spLocks noChangeArrowheads="1"/>
          </p:cNvSpPr>
          <p:nvPr/>
        </p:nvSpPr>
        <p:spPr bwMode="auto">
          <a:xfrm>
            <a:off x="1149350" y="3278188"/>
            <a:ext cx="7332663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에 데이터 입력</a:t>
            </a:r>
          </a:p>
        </p:txBody>
      </p:sp>
      <p:sp>
        <p:nvSpPr>
          <p:cNvPr id="307207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60" name="Rectangle 8"/>
          <p:cNvSpPr>
            <a:spLocks noChangeArrowheads="1"/>
          </p:cNvSpPr>
          <p:nvPr/>
        </p:nvSpPr>
        <p:spPr bwMode="blackWhite">
          <a:xfrm>
            <a:off x="1119188" y="1844675"/>
            <a:ext cx="12091987" cy="8477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List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생략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빈공백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지정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 REMAIN_PROD, remain_j_00,REMAIN_I, REMAIN_J_99, REMAIN_DATE)</a:t>
            </a:r>
          </a:p>
          <a:p>
            <a:r>
              <a:rPr lang="fr-FR" altLang="ko-KR" sz="2000" b="0" smtClean="0">
                <a:latin typeface="굴림체" pitchFamily="49" charset="-127"/>
                <a:ea typeface="굴림체" pitchFamily="49" charset="-127"/>
              </a:rPr>
              <a:t>VALUES('2003', 'P102000001', 31, 21,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'P102000002', 31, 21, NULL,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'P102000003', 31, 21, 11, 41, SYSDATE);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8227" name="Rectangle 9"/>
          <p:cNvSpPr>
            <a:spLocks noChangeArrowheads="1"/>
          </p:cNvSpPr>
          <p:nvPr/>
        </p:nvSpPr>
        <p:spPr bwMode="auto">
          <a:xfrm>
            <a:off x="1149350" y="1697038"/>
            <a:ext cx="12001500" cy="80962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8228" name="AutoShape 10"/>
          <p:cNvSpPr>
            <a:spLocks noChangeArrowheads="1"/>
          </p:cNvSpPr>
          <p:nvPr/>
        </p:nvSpPr>
        <p:spPr bwMode="auto">
          <a:xfrm>
            <a:off x="1149350" y="1200150"/>
            <a:ext cx="733266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Value, Null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값 입력</a:t>
            </a:r>
          </a:p>
        </p:txBody>
      </p:sp>
      <p:sp>
        <p:nvSpPr>
          <p:cNvPr id="308229" name="Rectangle 11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785076" y="2088307"/>
            <a:ext cx="3816424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sysdate</a:t>
            </a:r>
            <a:r>
              <a:rPr kumimoji="1" lang="en-US" altLang="ko-KR" sz="240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40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2014/03/18 </a:t>
            </a:r>
            <a:r>
              <a:rPr lang="ko-KR" altLang="en-US" sz="2400" smtClean="0">
                <a:latin typeface="굴림체" pitchFamily="49" charset="-127"/>
                <a:ea typeface="굴림체" pitchFamily="49" charset="-127"/>
              </a:rPr>
              <a:t>오후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1:07:20</a:t>
            </a:r>
            <a:endParaRPr kumimoji="1" lang="ko-KR" altLang="en-US" sz="24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ChangeArrowheads="1"/>
          </p:cNvSpPr>
          <p:nvPr/>
        </p:nvSpPr>
        <p:spPr bwMode="blackWhite">
          <a:xfrm>
            <a:off x="1119188" y="2039938"/>
            <a:ext cx="12091987" cy="82819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상품에 대한 재고 수불 파일 생성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재고 수불 마감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상품코드의 우측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자리를 숫자로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Conversion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하여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처리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원칙은 전년도말 재고가 되어야 함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7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+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INSERT INTO remain (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remain_year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remain_prod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remain_j_00,remain_i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remain_o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remain_j_99,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remain_date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'2004', PROD_ID, TO_NUMBER(SUBSTR(PROD_ID,-2)),10,7,TO_NUMBER(SUBSTR(PROD_ID,-2))+10-7,SYSDATE FROM   PROD;</a:t>
            </a:r>
          </a:p>
          <a:p>
            <a:pPr defTabSz="282575"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SELECT * FROM remain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727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테이블에 추가 시 타 테이블의 내용을 활용하여 자료 추가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9253" name="AutoShape 5"/>
          <p:cNvSpPr>
            <a:spLocks noChangeArrowheads="1"/>
          </p:cNvSpPr>
          <p:nvPr/>
        </p:nvSpPr>
        <p:spPr bwMode="auto">
          <a:xfrm>
            <a:off x="1149350" y="600075"/>
            <a:ext cx="749141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4.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다른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로부터 데이터 입력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None/>
            </a:pPr>
            <a:endParaRPr lang="ko-KR" altLang="ko-KR" b="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3052763"/>
            <a:ext cx="12026900" cy="3740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재고수불 마감 작업을 수행하시오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상품에 대한 재고 수불 파일 생성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수불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defRPr/>
            </a:pPr>
            <a:endParaRPr lang="ko-KR" altLang="en-US">
              <a:latin typeface="HY중고딕" pitchFamily="18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수불년도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REMAIN_J_99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현재고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= '2004';</a:t>
            </a:r>
          </a:p>
          <a:p>
            <a:r>
              <a:rPr lang="en-US" altLang="ko-KR" smtClean="0">
                <a:latin typeface="HY중고딕" pitchFamily="18" charset="-127"/>
              </a:rPr>
              <a:t>---------------------------------------------------------------------------------------------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remain (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                 remain_j_00, remain_j_99, </a:t>
            </a:r>
            <a:r>
              <a:rPr lang="en-US" altLang="ko-KR" sz="2000" err="1">
                <a:latin typeface="HY중고딕" pitchFamily="18" charset="-127"/>
              </a:rPr>
              <a:t>remain_date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-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연말 재고를 조회한 후에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한 개씩 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건이라면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)</a:t>
            </a:r>
          </a:p>
        </p:txBody>
      </p:sp>
      <p:sp>
        <p:nvSpPr>
          <p:cNvPr id="310275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27011" name="Rectangle 3"/>
          <p:cNvSpPr>
            <a:spLocks noChangeArrowheads="1"/>
          </p:cNvSpPr>
          <p:nvPr/>
        </p:nvSpPr>
        <p:spPr bwMode="blackWhite">
          <a:xfrm>
            <a:off x="1117600" y="192087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 존재하는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값을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전체의 자료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조건으로 수정하는 자료 지정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blackWhite">
          <a:xfrm>
            <a:off x="1119188" y="3479800"/>
            <a:ext cx="12091987" cy="685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회원의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1301" name="Rectangle 21"/>
          <p:cNvSpPr>
            <a:spLocks noChangeArrowheads="1"/>
          </p:cNvSpPr>
          <p:nvPr/>
        </p:nvSpPr>
        <p:spPr bwMode="auto">
          <a:xfrm>
            <a:off x="1147763" y="17621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1302" name="AutoShape 22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4" name="Rectangle 4"/>
          <p:cNvSpPr>
            <a:spLocks noChangeArrowheads="1"/>
          </p:cNvSpPr>
          <p:nvPr/>
        </p:nvSpPr>
        <p:spPr bwMode="blackWhite">
          <a:xfrm>
            <a:off x="1119188" y="1222375"/>
            <a:ext cx="12091987" cy="348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member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SET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= '011-111-1111'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 OR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</p:txBody>
      </p:sp>
      <p:sp>
        <p:nvSpPr>
          <p:cNvPr id="1049607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22825"/>
            <a:ext cx="12091987" cy="5364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'a001'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회원의 데이터를 다음과 같이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독서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군인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MEM_LIKE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MEM_ID = 'a001';</a:t>
            </a:r>
          </a:p>
          <a:p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---------------------------------------------------------------------------------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2324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9092" y="2592363"/>
            <a:ext cx="43652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76964" y="6120755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SET     MEM_JOB 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군인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MEM_LIKE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독서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MEM_ID   = 'a001';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3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'a001', 'j001'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제외하고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MEM_HP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 MEM_HP = '099-999-9999'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3347" name="Rectangle 1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84048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 모든 회원의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인상되게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MEM_MILEAGE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MEM_MILEAGE * 1.1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MEMBER;</a:t>
            </a: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MEM_MILEAGE = MEM_MILEAGE * 1.1;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06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035550"/>
            <a:ext cx="12091987" cy="524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 해당년도가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'2003’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'P102’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이면서  전년재고가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 상품의  수량을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해당연도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REMAIN_J_00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전년재고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REMAIN_PROD LIKE 'P102%'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REMAIN_J_00 IS NULL;</a:t>
            </a:r>
            <a:endParaRPr lang="en-US" altLang="ko-KR" sz="24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437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02" name="Rectangle 10"/>
          <p:cNvSpPr>
            <a:spLocks noChangeArrowheads="1"/>
          </p:cNvSpPr>
          <p:nvPr/>
        </p:nvSpPr>
        <p:spPr bwMode="blackWhite">
          <a:xfrm>
            <a:off x="1119188" y="1874838"/>
            <a:ext cx="12091987" cy="1081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수정할 자료를 좀더 세밀하게 제어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활용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69003" name="Rectangle 11"/>
          <p:cNvSpPr>
            <a:spLocks noChangeArrowheads="1"/>
          </p:cNvSpPr>
          <p:nvPr/>
        </p:nvSpPr>
        <p:spPr bwMode="blackWhite">
          <a:xfrm>
            <a:off x="1123950" y="3074988"/>
            <a:ext cx="12091988" cy="7312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거래처테이블의 담당자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BUYER;</a:t>
            </a:r>
            <a:endParaRPr lang="en-US" altLang="ko-KR" sz="19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천만 이상 우수거래처로 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지정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 – EXISTS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통해 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INTERSACT (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교집합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구현</a:t>
            </a: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* BUYER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CART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테이블은 직접적인 관계가 없으므로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PROD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테이블을 통해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실현</a:t>
            </a:r>
            <a:endParaRPr lang="en-US" altLang="ko-KR" sz="19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5396" name="Rectangle 13"/>
          <p:cNvSpPr>
            <a:spLocks noChangeArrowheads="1"/>
          </p:cNvSpPr>
          <p:nvPr/>
        </p:nvSpPr>
        <p:spPr bwMode="auto">
          <a:xfrm>
            <a:off x="1149350" y="17129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5397" name="AutoShape 14"/>
          <p:cNvSpPr>
            <a:spLocks noChangeArrowheads="1"/>
          </p:cNvSpPr>
          <p:nvPr/>
        </p:nvSpPr>
        <p:spPr bwMode="auto">
          <a:xfrm>
            <a:off x="1149350" y="1231900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EXISTS  UPDATE</a:t>
            </a:r>
          </a:p>
        </p:txBody>
      </p:sp>
      <p:sp>
        <p:nvSpPr>
          <p:cNvPr id="315398" name="Rectangle 23"/>
          <p:cNvSpPr>
            <a:spLocks noChangeArrowheads="1"/>
          </p:cNvSpPr>
          <p:nvPr/>
        </p:nvSpPr>
        <p:spPr bwMode="blackWhite">
          <a:xfrm>
            <a:off x="1117600" y="577850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" y="648147"/>
            <a:ext cx="12472765" cy="966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456484" y="6624811"/>
            <a:ext cx="1584176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00500" y="4896619"/>
            <a:ext cx="2448272" cy="1080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796614" y="8353003"/>
            <a:ext cx="11236933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796615" y="9073083"/>
            <a:ext cx="7204486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910" y="73036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995" y="1240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상관관계 서브쿼리 </a:t>
            </a:r>
            <a:r>
              <a:rPr lang="en-US" altLang="ko-KR" sz="2000" smtClean="0"/>
              <a:t>+ EXISTS</a:t>
            </a:r>
            <a:endParaRPr lang="ko-KR" alt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9073108" y="9145091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상관관계 서브쿼리에서 자동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7854"/>
      </p:ext>
    </p:extLst>
  </p:cSld>
  <p:clrMapOvr>
    <a:masterClrMapping/>
  </p:clrMapOvr>
  <p:transition>
    <p:random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2" name="Rectangle 4"/>
          <p:cNvSpPr>
            <a:spLocks noChangeArrowheads="1"/>
          </p:cNvSpPr>
          <p:nvPr/>
        </p:nvSpPr>
        <p:spPr bwMode="blackWhite">
          <a:xfrm>
            <a:off x="1123950" y="1200150"/>
            <a:ext cx="12091988" cy="7148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BUYER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BUYER_CHARGER = 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3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641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9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8732266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구매금액이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천만 이상인 회원의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점수를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만으로 하여 수정하시오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- 1.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-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3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만으로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갱신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MEM_MILEAGE = 200000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00" y="400765"/>
            <a:ext cx="10657184" cy="986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384476" y="6840835"/>
            <a:ext cx="1656184" cy="43739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28492" y="5115313"/>
            <a:ext cx="1800200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00300" y="8569027"/>
            <a:ext cx="9649072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1118" y="79720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58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000">
                <a:solidFill>
                  <a:srgbClr val="333399"/>
                </a:solidFill>
                <a:latin typeface="HY수평선M" pitchFamily="18" charset="-127"/>
                <a:ea typeface="HY수평선M" pitchFamily="18" charset="-127"/>
              </a:rPr>
              <a:t> 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키</a:t>
            </a:r>
            <a:r>
              <a:rPr lang="en-US" altLang="ko-KR" sz="2000">
                <a:latin typeface="HY수평선M" pitchFamily="18" charset="-127"/>
                <a:ea typeface="HY수평선M" pitchFamily="18" charset="-127"/>
              </a:rPr>
              <a:t>(key)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의 필요성</a:t>
            </a:r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9025" y="2228850"/>
            <a:ext cx="9717088" cy="66817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24" name="Rectangle 8"/>
          <p:cNvSpPr>
            <a:spLocks noChangeArrowheads="1"/>
          </p:cNvSpPr>
          <p:nvPr/>
        </p:nvSpPr>
        <p:spPr bwMode="blackWhite">
          <a:xfrm>
            <a:off x="1119188" y="1208088"/>
            <a:ext cx="12091987" cy="10715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비해 대량의 수정할 자료를 처리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마감처리 등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8467" name="Rectangle 9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8468" name="AutoShape 10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0027" name="Rectangle 11"/>
          <p:cNvSpPr>
            <a:spLocks noChangeArrowheads="1"/>
          </p:cNvSpPr>
          <p:nvPr/>
        </p:nvSpPr>
        <p:spPr bwMode="blackWhite">
          <a:xfrm>
            <a:off x="1119188" y="2425700"/>
            <a:ext cx="12091987" cy="7896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 입고수량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lnSpc>
                <a:spcPct val="30000"/>
              </a:lnSpc>
              <a:defRPr/>
            </a:pP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상품의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입고수량 합산하여 조회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  PROD LEFT OUTER JOIN BUYPROD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ON      (PROD.PROD_ID = BUYPROD.BUY_PROD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'2005-12-31') 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en-US" altLang="ko-KR" sz="19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0700" y="8497019"/>
            <a:ext cx="768672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PROD, BUYPROD </a:t>
            </a: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PROD.PROD_ID = BUYPROD.BUY_PROD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 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1" y="558797"/>
            <a:ext cx="12128412" cy="959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880420" y="3096418"/>
            <a:ext cx="525658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80221" y="3744296"/>
            <a:ext cx="864095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529493" y="3687559"/>
            <a:ext cx="288032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80221" y="4464571"/>
            <a:ext cx="417646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98834"/>
      </p:ext>
    </p:extLst>
  </p:cSld>
  <p:clrMapOvr>
    <a:masterClrMapping/>
  </p:clrMapOvr>
  <p:transition>
    <p:random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8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456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상품별 입고수량 합산하여 갱신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PROD.PROD_QTYIN =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SELECT SUM(BUYPROD.BUY_QTY)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PROD.PROD_ID = BUYPROD.BUY_PROD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BUYPROD.BUY_DATE BETWEEN '2005-01-01' AND '2005-12-31'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4.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●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주목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대량의 자료를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갱신할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활용한 일괄처리를 모를 경우 황당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일괄 갱신의 의미를 파악</a:t>
            </a:r>
          </a:p>
        </p:txBody>
      </p:sp>
      <p:sp>
        <p:nvSpPr>
          <p:cNvPr id="319491" name="Rectangle 7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9492" name="AutoShape 8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blackWhite">
          <a:xfrm>
            <a:off x="1119188" y="1244600"/>
            <a:ext cx="12091987" cy="83518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판매수량을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총판매수량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SUM(NVL(PROD_QTYSALE,0))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총판매수량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판매수량 합산하여 조회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SUM(NVL(CART_QTY,0))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 LEFT OUTER JOIN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ON      (PROD_ID =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'2005%')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8" y="360115"/>
            <a:ext cx="6334125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71" y="864171"/>
            <a:ext cx="5762625" cy="3381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2" y="5040635"/>
            <a:ext cx="6086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16" y="5483547"/>
            <a:ext cx="5981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034392"/>
      </p:ext>
    </p:extLst>
  </p:cSld>
  <p:clrMapOvr>
    <a:masterClrMapping/>
  </p:clrMapOvr>
  <p:transition>
    <p:random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0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상품별 판매수량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합산하여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갱신 하시오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PROD_QTYSALE = (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SELECT  NVL(SUM(CART_QTY),0)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FROM 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WHERE   CART_PROD = PROD_ID AND CART_NO LIKE '2005%'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blackWhite">
          <a:xfrm>
            <a:off x="1119188" y="5060950"/>
            <a:ext cx="12091987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SUM(NVL(PROD_QTYIN,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SUM(NVL(PROD_QTYSALE,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PROD;</a:t>
            </a:r>
          </a:p>
          <a:p>
            <a:pPr lvl="1"/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</a:t>
            </a:r>
            <a:r>
              <a:rPr lang="en-US" altLang="ko-KR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154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4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7826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판매수량을 합산하여  재고수불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(remain)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테이블의  입고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1. 2005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 및 판매수량을 서브쿼리로 조회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"INT_AMT"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2563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2. 1)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번에의 쿼리를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적용하여 재고수불 테이블 수정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다중열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서브쿼리는 자주 사용하지는 않지만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할 때 </a:t>
            </a:r>
            <a:b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유용하게 사용할 수 있음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 REMAIN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(REMAIN_I, REMAIN_O, REMAIN_J_99) =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(SELECT  IN_AMT, OUT_AMT, REMAIN_J_00 + IN_AMT - OUT_AMT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SELECT  PROD_ID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FROM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REMAIN_PROD = A.PROD_ID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REMAIN_YEAR = '2005';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60" y="551852"/>
            <a:ext cx="51625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94" y="5832723"/>
            <a:ext cx="65817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864171"/>
            <a:ext cx="5800725" cy="827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1262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576139"/>
            <a:ext cx="6677025" cy="513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44" y="4104531"/>
            <a:ext cx="7490870" cy="6120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075658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키의 필요성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① 튜플이 정상적으로 삽입된다면 동일 튜플이 이미 있으므로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전체 학생수는 몇 명인가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②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튜플이 정상적으로 삽입된다면 물리적인 중복은 아니나 의미적으로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박선하’의 전공은 무엇인가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튜플의 중복 여부를 알아내기 위해서는 삽입하고자 하는 튜플과 이미 존재하는 모든 튜플을 일일이 비교해야 하는데 이는 비현실적임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키는 중복여부를 효과적으로 알 수 있도록 하는 수단이 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143155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SUM(NVL(REMAIN_I,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SUM(NVL(REMAIN_O,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428035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3157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기존의 테이블을 복사하여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특정행만 추출하여 사용자가 원하는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단순백업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수정등의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용도로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복사되지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제약사항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속성만 복사    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blackWhite">
          <a:xfrm>
            <a:off x="1119188" y="5400675"/>
            <a:ext cx="12091987" cy="476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구문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	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column_list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…]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AS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 수불 테이블을 복사하여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remain2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테이블을 생성하시오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CREATE   TABLE REMAIN2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* FROM  REMAIN;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5637" name="Rectangle 6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5638" name="AutoShape 7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Subquery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1432579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1217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전체의 자료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조건으로 삭제하는 자료 지정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2580" name="Rectangle 4"/>
          <p:cNvSpPr>
            <a:spLocks noChangeArrowheads="1"/>
          </p:cNvSpPr>
          <p:nvPr/>
        </p:nvSpPr>
        <p:spPr bwMode="blackWhite">
          <a:xfrm>
            <a:off x="1119188" y="3251200"/>
            <a:ext cx="12091987" cy="7070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RECORD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DELETE FROM </a:t>
            </a:r>
            <a:r>
              <a:rPr lang="en-US" altLang="ko-KR" sz="2000" i="1" smtClean="0">
                <a:latin typeface="HY중고딕" pitchFamily="18" charset="-127"/>
                <a:ea typeface="굴림체" pitchFamily="49" charset="-127"/>
              </a:rPr>
              <a:t>table_name;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느림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- TRUNCATE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COMMIT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복구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빠름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2) TABLE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 이상일 경우 또는 빠른 시간 내에 자료전체를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조건 없이 삭제해야 하는 경우 사용가능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모든 이력이 사라지므로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CREATE,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PRIMARY KEY, INDEX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등을 다시 생성하여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DROP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endParaRPr lang="en-US" altLang="ko-KR" sz="2000" i="1">
              <a:latin typeface="HY중고딕" pitchFamily="18" charset="-127"/>
            </a:endParaRPr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6662" name="AutoShape 6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7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8170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1) 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remain2;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3) TRUNCATE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TRUNCATE</a:t>
            </a:r>
            <a:r>
              <a:rPr lang="en-US" altLang="ko-KR" sz="2000">
                <a:latin typeface="HY중고딕" pitchFamily="18" charset="-127"/>
              </a:rPr>
              <a:t> TABLE </a:t>
            </a:r>
            <a:r>
              <a:rPr lang="en-US" altLang="ko-KR" sz="2000" smtClean="0">
                <a:latin typeface="HY중고딕" pitchFamily="18" charset="-127"/>
              </a:rPr>
              <a:t>remain2;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4)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5) TABLE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DROP TABLE remain2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7683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0" name="Rectangle 20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1062" name="Rectangle 22"/>
          <p:cNvSpPr>
            <a:spLocks noChangeArrowheads="1"/>
          </p:cNvSpPr>
          <p:nvPr/>
        </p:nvSpPr>
        <p:spPr bwMode="blackWhite">
          <a:xfrm>
            <a:off x="1117600" y="1200150"/>
            <a:ext cx="12090400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자료 중 출고수량이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개인 자료를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REMAIN_O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해당되는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숫자 값 일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있으면 자료연산을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하지 않기 때문에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Checking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연산조건을 통한 삭제 시 권장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자료누락의 가능성을 배제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328708" name="Rectangle 2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3108" y="5040635"/>
            <a:ext cx="43396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*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7" name="Rectangle 3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55749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자료 중  입고수량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+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출고수량이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개 이상인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- 1.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연도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입고량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입고량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REMAIN_O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출고량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+ REMAIN_O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합계수량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973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ChangeArrowheads="1"/>
          </p:cNvSpPr>
          <p:nvPr/>
        </p:nvSpPr>
        <p:spPr bwMode="blackWhite">
          <a:xfrm>
            <a:off x="1119188" y="2452688"/>
            <a:ext cx="12091987" cy="7913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CART_NO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MEM_ID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CART_MEMBER = MEM_ID;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'P202000013'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EXISTS (SELECT MEMBER.MEM_ID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WHERE  MEMBER.MEM_ID   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AND    CART.CART_MEMBER = MEMBER.MEM_ID)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CART.CART_PROD = 'P202000013';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46149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1093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사용함으로써 삭제할 자료를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좀 더 세밀하게 제어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0756" name="Rectangle 6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0757" name="AutoShape 7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0" y="504131"/>
            <a:ext cx="4238625" cy="447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6" y="4980881"/>
            <a:ext cx="6192688" cy="512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34" y="1656259"/>
            <a:ext cx="6215752" cy="6192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864644"/>
      </p:ext>
    </p:extLst>
  </p:cSld>
  <p:clrMapOvr>
    <a:masterClrMapping/>
  </p:clrMapOvr>
  <p:transition>
    <p:random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ChangeArrowheads="1"/>
          </p:cNvSpPr>
          <p:nvPr/>
        </p:nvSpPr>
        <p:spPr bwMode="blackWhite">
          <a:xfrm>
            <a:off x="1119188" y="1290638"/>
            <a:ext cx="12091987" cy="8759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='P302000005'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CART.CART_MEMBER IN (SELECT MEMBER.MEM_ID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FROM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WHERE  MEM_ID = 'p001'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AND    CART.CART_MEMBER = MEMBER.MEM_ID)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CART.CART_NO LIKE '200505%'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CART.CART_PROD = 'P302000005';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다수의 테이블과 연관관계에 있어서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용이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실습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가능하지만 한계가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(EXISTS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사용을 권장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1779" name="Rectangle 7"/>
          <p:cNvSpPr>
            <a:spLocks noChangeArrowheads="1"/>
          </p:cNvSpPr>
          <p:nvPr/>
        </p:nvSpPr>
        <p:spPr bwMode="auto">
          <a:xfrm>
            <a:off x="1149350" y="11350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1780" name="AutoShape 8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62588"/>
            <a:ext cx="12091987" cy="47831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상품입고테이블에서 거래처가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'P20101(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조회하시오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입고일자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BUYPROD.BUY_DATE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입고일자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BUYPROD.BUY_PROD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BUYPROD.BUY_QTY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BUYER.BUYER_ID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BUYER.BUYER_NAME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BUYPROD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BUYPROD.BUY_PROD = PROD.PROD_ID  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PROD.PROD_BUYER  = BUYER.BUYER_ID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BUYER.BUYER_ID   = 'P20101';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409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삭제한 자료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'2005052100002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'P202000013', 7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'2005052100002', 'P302000005', 3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2804" name="Rectangle 9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2805" name="AutoShape 10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79425" y="124936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(candidate key)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테이블에서 각 튜플을 구별하는데 기준이 되는 하나 혹은 그 이상의 컬럼들의 집합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후보키는 테이블에 있는 각 튜플을 고유하게 식별할 수 있어야 함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1.8&gt;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테이블의 경우 학번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 후보키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튜플의 중복 여부 확인 시 기존 튜플의 모든 컬럼 값을 비교하는 대신 후보키 컬럼의 값만 비교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기본키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(primary key),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(alternate key)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 구분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32123"/>
            <a:ext cx="6753225" cy="780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6139"/>
            <a:ext cx="3794550" cy="511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21350"/>
            <a:ext cx="4886325" cy="466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779366"/>
      </p:ext>
    </p:extLst>
  </p:cSld>
  <p:clrMapOvr>
    <a:masterClrMapping/>
  </p:clrMapOvr>
  <p:transition>
    <p:random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9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03338"/>
            <a:ext cx="12091987" cy="7385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조회 자료 중 입고일자가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2005-01-28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'P201000007'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EXISTS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DELETE FROM   BUYPROD 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EXISTS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(--B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BUYER_NAME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BUYER, PROD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BUYER_ID = PROD_BUYER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BUYER_ID = 'P20101'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A.BUY_PROD = PROD.PROD_ID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BUY_DATE LIKE '05/01/28'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BUY_PROD = 'P201000007';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3827" name="Rectangle 8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3828" name="AutoShape 9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52" name="Rectangle 24"/>
          <p:cNvSpPr>
            <a:spLocks noChangeArrowheads="1"/>
          </p:cNvSpPr>
          <p:nvPr/>
        </p:nvSpPr>
        <p:spPr bwMode="blackWhite">
          <a:xfrm>
            <a:off x="1119188" y="1350963"/>
            <a:ext cx="12091987" cy="6657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과 유사한 객체이다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기존의 테이블이나 다른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객체를 통하여 새로운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문의 결과를 테이블처럼 사용한다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가상테이블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lvl="1"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문에 귀속되는 것이 아니고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독립적으로  테이블처럼 존재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필요한 정보가 한 개의 테이블에 있지 않고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여러 개의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테이블에 분산되어 있는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테이블에 들어 있는 자료의 일부분만 필요하고 자료의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전체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  필요하지 않은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특정 자료에 대한 접근을 제한하고자 할 경우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보안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34851" name="Rectangle 22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77" name="Rectangle 25"/>
          <p:cNvSpPr>
            <a:spLocks noChangeArrowheads="1"/>
          </p:cNvSpPr>
          <p:nvPr/>
        </p:nvSpPr>
        <p:spPr bwMode="blackWhite">
          <a:xfrm>
            <a:off x="1119188" y="1296988"/>
            <a:ext cx="12153900" cy="4216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[OR REPLACE] [FORCE|NOFORCE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view_name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columnName_list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…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AS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select-statement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CHECK OPTION  [CONSTRAINT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constraint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]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READ ONLY]</a:t>
            </a:r>
          </a:p>
        </p:txBody>
      </p:sp>
      <p:graphicFrame>
        <p:nvGraphicFramePr>
          <p:cNvPr id="1231933" name="Group 61"/>
          <p:cNvGraphicFramePr>
            <a:graphicFrameLocks noGrp="1"/>
          </p:cNvGraphicFramePr>
          <p:nvPr/>
        </p:nvGraphicFramePr>
        <p:xfrm>
          <a:off x="1128713" y="5627688"/>
          <a:ext cx="12144595" cy="4481785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8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기준 테이블이 없어도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생성 가능 옵션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NOFORCE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view_name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객체명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select-statement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생성하기 위한 서브쿼리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CHECK OPTION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보일 수 있을 때만 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READ ONLY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읽기 전용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View, ( DML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 금지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590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5" name="Rectangle 11"/>
          <p:cNvSpPr>
            <a:spLocks noChangeArrowheads="1"/>
          </p:cNvSpPr>
          <p:nvPr/>
        </p:nvSpPr>
        <p:spPr bwMode="blackWhite">
          <a:xfrm>
            <a:off x="1128713" y="1317625"/>
            <a:ext cx="12091987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사용시 주의할 점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생성할 때 제약조건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(WITH)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경우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집계 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DISTINCT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만들어진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 UPDATE, DELETE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표현식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함수를 통하여 만들어진 경우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추가 및 수정 불가능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CURRVAL, NEXTVAL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(pseudo column)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사용불가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ROWID, ROWNUM, LEVEL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사용할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4637" name="Rectangle 13"/>
          <p:cNvSpPr>
            <a:spLocks noChangeArrowheads="1"/>
          </p:cNvSpPr>
          <p:nvPr/>
        </p:nvSpPr>
        <p:spPr bwMode="blackWhite">
          <a:xfrm>
            <a:off x="1128713" y="6192838"/>
            <a:ext cx="12091987" cy="4083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view_prod1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상품수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VIEW VIEW_PROD1(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상품수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   PROD_LGU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   COUNT(*)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   PROD_LGU;</a:t>
            </a:r>
          </a:p>
          <a:p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200" b="0">
                <a:latin typeface="굴림체" pitchFamily="49" charset="-127"/>
                <a:ea typeface="굴림체" pitchFamily="49" charset="-127"/>
              </a:rPr>
              <a:t>   SELECT * FROM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view_prod1;</a:t>
            </a:r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6900" name="Rectangle 1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53" name="Rectangle 13"/>
          <p:cNvSpPr>
            <a:spLocks noChangeArrowheads="1"/>
          </p:cNvSpPr>
          <p:nvPr/>
        </p:nvSpPr>
        <p:spPr bwMode="blackWhite">
          <a:xfrm>
            <a:off x="1119188" y="1287463"/>
            <a:ext cx="12091987" cy="41132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view_member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아이디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MEM_NAME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MEM_ID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MEM_MILEAGE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TO_CHAR(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MEM_BIR,'yyyy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-mm-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dd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WITH CHECK OPTION; 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9854" name="Rectangle 14">
            <a:hlinkClick r:id="rId2"/>
          </p:cNvPr>
          <p:cNvSpPr>
            <a:spLocks noChangeArrowheads="1"/>
          </p:cNvSpPr>
          <p:nvPr/>
        </p:nvSpPr>
        <p:spPr bwMode="blackWhite">
          <a:xfrm>
            <a:off x="1224236" y="5544691"/>
            <a:ext cx="12091987" cy="432048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VIEW_MEMBER;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이혜나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7150  1975-05-01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홍길동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</a:p>
          <a:p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홍길동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  7150    1975-05-01  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테이블 생성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라는 제약조건때문에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실행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뷰의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WITH CHECK OPTION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의 조건에 위배 됩니다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오류 발생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800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24" name="Rectangle 17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9052" y="1944291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ORA-01031 :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권한이 불충분합니다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=&gt;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GRANT CREATE ANY VIEW TO SAM;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5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7562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보여주는 읽기전용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view_cart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 * 상품판매가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EXTRACT(YEAR FROM SYSDATE) - EXTRACT(YEAR FROM MEM_BIR)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나이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CART.CART_NO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번호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PROD.PROD_NAME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상품명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PROD.PROD_SALE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CART.CART_QTY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(CART.CART_QTY * PROD.PROD_SALE)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WHERE   MEMBER.MEM_ID  = CART.CART_MEMBER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CART.CART_PROD = PROD.PROD_ID;</a:t>
            </a:r>
            <a:endParaRPr lang="en-US" altLang="ko-KR" sz="22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667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074738" y="92567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'a001', 'f001'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회원의 주문내역을 모두 조회하시오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33894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연속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열거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자동적으로 번호를 생성하기 위한 객체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테이블과 독립적이므로 여러 곳에서 사용가능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Primary 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설정할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후보키가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없거나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PK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특별히 의미 있게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만들지 않아도 되는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자동으로 순서적인 번호가 필요한 경우</a:t>
            </a:r>
          </a:p>
        </p:txBody>
      </p:sp>
      <p:sp>
        <p:nvSpPr>
          <p:cNvPr id="339971" name="Rectangle 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37702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4040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'P103', 'USB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값은 최대값을 구하여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서브쿼리를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작성하여 입력한다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SELECT NVL( MAX(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0) FROM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4236" y="8785051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LPROD(LPROD_ID, LPROD_GU, LPROD_NM)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VALUES((SELECT NVL(MAX(LPROD_ID),0)+1 FROM LPROD),'P103','USB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제품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802" name="Group 82"/>
          <p:cNvGraphicFramePr>
            <a:graphicFrameLocks noGrp="1"/>
          </p:cNvGraphicFramePr>
          <p:nvPr/>
        </p:nvGraphicFramePr>
        <p:xfrm>
          <a:off x="1128713" y="6648450"/>
          <a:ext cx="12144594" cy="2001480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Pseudo Column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.NEXTVAL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다음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(Next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.CURRVAL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현재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(Current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8799" name="Rectangle 79"/>
          <p:cNvSpPr>
            <a:spLocks noChangeArrowheads="1"/>
          </p:cNvSpPr>
          <p:nvPr/>
        </p:nvSpPr>
        <p:spPr bwMode="blackWhite">
          <a:xfrm>
            <a:off x="1128713" y="8915400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CURRVAL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해당 세션에서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NEXTVAL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최소한 한번 이상 호출 되었을 때만 사용 가능하다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8803" name="Rectangle 83"/>
          <p:cNvSpPr>
            <a:spLocks noChangeArrowheads="1"/>
          </p:cNvSpPr>
          <p:nvPr/>
        </p:nvSpPr>
        <p:spPr bwMode="blackWhite">
          <a:xfrm>
            <a:off x="1119188" y="1317625"/>
            <a:ext cx="12153900" cy="5122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SEQUENCE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sequence_name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[ START WITH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INCREMENT BY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MAXVALUE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NOMAXVALUE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MINVALUE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| NOMINVALUE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CYCLE | NOCYCLE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CACHE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NOCACHE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ORDER | NOORDER ]</a:t>
            </a:r>
          </a:p>
        </p:txBody>
      </p:sp>
      <p:sp>
        <p:nvSpPr>
          <p:cNvPr id="341010" name="Rectangle 8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8" name="Rectangle 4"/>
          <p:cNvSpPr>
            <a:spLocks noChangeArrowheads="1"/>
          </p:cNvSpPr>
          <p:nvPr/>
        </p:nvSpPr>
        <p:spPr bwMode="blackWhite">
          <a:xfrm>
            <a:off x="1128713" y="8497019"/>
            <a:ext cx="12091987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5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INCREMENT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음수로 지정되면 내림차순의 시퀀스가 되면서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NOMAXVALUE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NOMINVALUE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-10^27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START WITH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아닌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설정된다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39803" name="Group 59"/>
          <p:cNvGraphicFramePr>
            <a:graphicFrameLocks noGrp="1"/>
          </p:cNvGraphicFramePr>
          <p:nvPr/>
        </p:nvGraphicFramePr>
        <p:xfrm>
          <a:off x="1128713" y="1317625"/>
          <a:ext cx="12144595" cy="7052445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START WITH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시작값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MIN_VALUE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INCREMENT BY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증감값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음수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MAXVALUE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NOMAXVALUE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최대값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NOMAXVALUE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10^27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MINVALUE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NOMINVALUE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최소값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NOMINVALUE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CYCLE      | 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최대값 또는 최소값 이후 다시 시작할지 여부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n  | NOCACHE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메모리에 미리 할당할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20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ORDER     | 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요청순서대로 생성을 보증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205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endParaRPr lang="ko-KR" altLang="ko-KR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50" y="1722438"/>
            <a:ext cx="8747125" cy="683736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1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lprod_seq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시퀀스 생성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SEQUENCE LPROD_SEQ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START WITH      15;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0805" name="Rectangle 3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265613"/>
            <a:ext cx="12091987" cy="464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'P203' 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아동복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INSERT INTO LPROD (LPROD_ID, LPROD_GU, LPROD_NM)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VALUES (LPROD_SEQ.NEXTVAL, 'P203',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아동복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다음 번호로 증가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현재 번호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3044" name="Rectangle 38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7124" y="4464571"/>
            <a:ext cx="380460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492625"/>
            <a:ext cx="12091987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제한되는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SELECT, DELETE, 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에서의 서브쿼리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</a:t>
            </a:r>
            <a:endParaRPr lang="ko-KR" altLang="en-US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DISTINCT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GROUP BY, ORDER BY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연산자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(UNION, INTERSECT, MINUS)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CREATE / ALTER TABLE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컬럼의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CHECK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제약조건</a:t>
            </a:r>
            <a:endParaRPr lang="ko-KR" altLang="en-US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17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사용되는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SUBQUERY,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아닌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VALUES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UPDATE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34406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9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START WITH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변경할 수 없다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1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ALTER SEQUENCE LPROD_SEQ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2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999;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제거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(* ROLLBACK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되지 않음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!!)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DROP SEQUENCE LPROD_SEQ;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28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다음 요건을 만족하는 시퀀스를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(P.221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참고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cart_seq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</a:rPr>
              <a:t>증감값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</a:rPr>
              <a:t>: 1,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10000,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99999, 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순환가능</a:t>
            </a:r>
            <a:endParaRPr lang="en-US" altLang="ko-KR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SEQUENCE CART_SEQ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MINVALUE        10000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 99999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CYCLE;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CART_SEQ.NEXTVAL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5092" name="Rectangle 5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동의어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별칭의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객체에 대한 다른 이름으로 대체한다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다른 소유자의 객체를 접근하는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스키마명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접근하는데 이를 편하게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 defTabSz="282575">
              <a:lnSpc>
                <a:spcPct val="120000"/>
              </a:lnSpc>
              <a:buFontTx/>
              <a:buChar char="•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긴 이름의 객체명을 쉬운 이름으로 대체하고자  할 때</a:t>
            </a:r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43845" name="Rectangle 5"/>
          <p:cNvSpPr>
            <a:spLocks noChangeArrowheads="1"/>
          </p:cNvSpPr>
          <p:nvPr/>
        </p:nvSpPr>
        <p:spPr bwMode="blackWhite">
          <a:xfrm>
            <a:off x="1119188" y="4948238"/>
            <a:ext cx="12153900" cy="1927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PUBLIC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SYNONYM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synonym_name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object_name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43885" name="Group 45"/>
          <p:cNvGraphicFramePr>
            <a:graphicFrameLocks noGrp="1"/>
          </p:cNvGraphicFramePr>
          <p:nvPr/>
        </p:nvGraphicFramePr>
        <p:xfrm>
          <a:off x="1128713" y="7051675"/>
          <a:ext cx="12144595" cy="2548890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PUBLIC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공개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시노님을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생성할 경우 기술한다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4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object_name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동의어에 해당하는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82" name="Rectangle 18"/>
          <p:cNvSpPr>
            <a:spLocks noChangeArrowheads="1"/>
          </p:cNvSpPr>
          <p:nvPr/>
        </p:nvSpPr>
        <p:spPr bwMode="blackWhite">
          <a:xfrm>
            <a:off x="1128713" y="1317625"/>
            <a:ext cx="12153900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SYS.DUAL;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'Hello World'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47139" name="Rectangle 19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252" y="1800275"/>
            <a:ext cx="44935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GRANT CREATE SYNONYM TO SAM;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8000" name="Group 64"/>
          <p:cNvGraphicFramePr>
            <a:graphicFrameLocks noGrp="1"/>
          </p:cNvGraphicFramePr>
          <p:nvPr/>
        </p:nvGraphicFramePr>
        <p:xfrm>
          <a:off x="1128713" y="1317626"/>
          <a:ext cx="12144595" cy="8563471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 Server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성능을 가장 많이 좌우하게 되는 요소 중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하나로써 특정 데이터를 빨리 찾기 위해 사용한다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6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용도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 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문에서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사용하게 되는 경우에 인덱스를 사용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GROUP BY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사용하여 그룹별로 묶을 때에도 인덱스              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사용하게 되면 속도 향상에 도움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부하를 줄여 전체 성능을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사용하게 되면 인덱스를 만드는 데 많은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공간과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이는 처음 만드는 경우에만 적용되는 것이 아니라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데이터가 지속적으로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삭제의 과정을 거칠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때마다 요구되는 사항이며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데이터를 수정하는데 있어서 더 많은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따라서 인덱스는 꼭 필요한 곳에만 적절하게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9003" name="Group 43"/>
          <p:cNvGraphicFramePr>
            <a:graphicFrameLocks noGrp="1"/>
          </p:cNvGraphicFramePr>
          <p:nvPr/>
        </p:nvGraphicFramePr>
        <p:xfrm>
          <a:off x="1128713" y="1317625"/>
          <a:ext cx="12144595" cy="7539433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2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검색해야 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사용하여 특정 값을 찾는 경우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범위를 주고 검색하는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Primary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Foreign Key :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 속도를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자주 사용하는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자주 사용하는 칼럼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불필요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검색을 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안하는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같은 값이 많이 입력되는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나이등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사용했을 때 반환되는 결과가 전체 테이블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에서 많은 양을 차지하는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속도보다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UPDATE, DELETE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속도가 더 중요한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0033" name="Group 49"/>
          <p:cNvGraphicFramePr>
            <a:graphicFrameLocks noGrp="1"/>
          </p:cNvGraphicFramePr>
          <p:nvPr/>
        </p:nvGraphicFramePr>
        <p:xfrm>
          <a:off x="1128713" y="1317625"/>
          <a:ext cx="12144594" cy="850895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   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/ Non-Unique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중복된 값을 허용하지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Non-Unique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 허용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사용할 수 있으나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Key( Primary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Foreign)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에서는 사용할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허용하는 컬럼에 대해서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설정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하게 되면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하나만 인정한다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Single / Composite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단일인덱스는 구성하는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한 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복합인덱스는 두 개 이상의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컬럼으로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검색할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두 개가 조합 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 효과가 크다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구성컬럼의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순서와 조건절의 순서도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맞추는 것이 좋다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테이블을 생성 할 때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PK,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주면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오라클이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자동으로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생성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별개임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수동인덱스는 사용자가 직접 생성하는 인덱스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8244" name="Group 68"/>
          <p:cNvGraphicFramePr>
            <a:graphicFrameLocks noGrp="1"/>
          </p:cNvGraphicFramePr>
          <p:nvPr/>
        </p:nvGraphicFramePr>
        <p:xfrm>
          <a:off x="1128713" y="1317625"/>
          <a:ext cx="12144595" cy="8187506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6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 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Normal Index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B-tree Index 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Default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트리구조이므로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검색횟수는 모두 동일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값과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ROWID(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물리적인 위치정보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기반으로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저장된다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Bitmap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Cardinality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적은 경우 효율적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결혼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탈퇴여부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삭제가 많은 경우 비효율적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ROWID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컬럼의 값을 이진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(0,1)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조합하여 저장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Function-based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함수를 사용하여 검색하는 경우가 많다면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인덱스를 생성 할 때 함수를 사용하여 만든다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이외에도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Domain index, Partitioned index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 다양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1013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2043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UNIQUE | BITMAP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INDEX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index_name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 [column2 …]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[ASC | DESC])</a:t>
            </a:r>
          </a:p>
        </p:txBody>
      </p:sp>
      <p:graphicFrame>
        <p:nvGraphicFramePr>
          <p:cNvPr id="1451037" name="Group 29"/>
          <p:cNvGraphicFramePr>
            <a:graphicFrameLocks noGrp="1"/>
          </p:cNvGraphicFramePr>
          <p:nvPr/>
        </p:nvGraphicFramePr>
        <p:xfrm>
          <a:off x="1128713" y="3473450"/>
          <a:ext cx="12144594" cy="4035888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 |   BITMAP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NONUNIQUE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인덱스의 대상이 되는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    | DESC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오름차순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내림차순으로 인덱스 생성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51035" name="Rectangle 27"/>
          <p:cNvSpPr>
            <a:spLocks noChangeArrowheads="1"/>
          </p:cNvSpPr>
          <p:nvPr/>
        </p:nvSpPr>
        <p:spPr bwMode="blackWhite">
          <a:xfrm>
            <a:off x="1224236" y="8064971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구문은 형식에 따라 옵션도 다르고  복잡하다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사에서 제공하는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 Reference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참조하기 바람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504825" y="647700"/>
            <a:ext cx="13374688" cy="972185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기본키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(primary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튜플을 식별하는데 기준으로 사용할 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: NOT NULL, NO DUPLICATE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일반적으로 정보를 검색하는 기준이 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중복된 튜플이 입력되는 것을 방지할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모든 테이블에는 적어도 하나의 기본키가 존재함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(alternate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기본키로 선택되지 않은 나머지 키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어느 키를 기본키로 정할까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??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명확히 정해진 규칙은 없음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많은 모델링 경험이 필요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해당 테이블을 대표할 수 있을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 길이가 짧을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빈번히 사용되는 컬럼을 사용할 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091987" cy="861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생일이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조건절에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자주 사용되어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생성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INDEX IDX_MEMBER_BIR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  MEMBER(MEM_BIR);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HY중고딕" pitchFamily="18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회원생일에서 년도만 분리하여 인덱스를 생성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(Function-based Index)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INDEX IDX_MEMBER_BIR_YEAR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ON     MEMBER(TO_CHAR(MEM_BIR, 'YYYY'));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2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Scan? Full Scan?</a:t>
            </a:r>
          </a:p>
        </p:txBody>
      </p:sp>
      <p:sp>
        <p:nvSpPr>
          <p:cNvPr id="35328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144375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DROP INDEX </a:t>
            </a:r>
            <a:r>
              <a:rPr lang="en-US" altLang="ko-KR" i="1" smtClean="0">
                <a:latin typeface="굴림체" pitchFamily="49" charset="-127"/>
                <a:ea typeface="굴림체" pitchFamily="49" charset="-127"/>
              </a:rPr>
              <a:t>index_name;</a:t>
            </a: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i="1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인덱스는 수정할 수 없다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수정을 원하는 경우 삭제하고 다시 생성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9204" name="Rectangle 4"/>
          <p:cNvSpPr>
            <a:spLocks noChangeArrowheads="1"/>
          </p:cNvSpPr>
          <p:nvPr/>
        </p:nvSpPr>
        <p:spPr bwMode="blackWhite">
          <a:xfrm>
            <a:off x="1128713" y="4265613"/>
            <a:ext cx="12153900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ALTER INDEX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index_name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REBUILD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인덱스를 다른 테이블 스페이스로 이동한 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기준 테이블포함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삭제된 행이 많아서 인덱스를 재 구성해야 할 때</a:t>
            </a:r>
          </a:p>
        </p:txBody>
      </p:sp>
      <p:sp>
        <p:nvSpPr>
          <p:cNvPr id="1459205" name="Rectangle 5"/>
          <p:cNvSpPr>
            <a:spLocks noChangeArrowheads="1"/>
          </p:cNvSpPr>
          <p:nvPr/>
        </p:nvSpPr>
        <p:spPr bwMode="blackWhite">
          <a:xfrm>
            <a:off x="1128713" y="7327900"/>
            <a:ext cx="12153900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삭제하고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idx_member_bir_year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rebuild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DROP INDEX IDX_MEMBER_BIR;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ALTER INDEX IDX_MEMBER_BIR_YEAR REBUILD;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9" name="Rectangle 3"/>
          <p:cNvSpPr>
            <a:spLocks noChangeArrowheads="1"/>
          </p:cNvSpPr>
          <p:nvPr/>
        </p:nvSpPr>
        <p:spPr bwMode="blackWhite">
          <a:xfrm>
            <a:off x="1117600" y="2151063"/>
            <a:ext cx="12471400" cy="512182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- 10 = '2005-02-20';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= TO_DATE('2005-02-20') + 10;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53060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472987" cy="714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KEY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변형을 막는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권장</a:t>
            </a:r>
            <a:endParaRPr lang="ko-KR" altLang="en-US" sz="2000" b="0">
              <a:latin typeface="HY중고딕" pitchFamily="18" charset="-127"/>
            </a:endParaRPr>
          </a:p>
        </p:txBody>
      </p:sp>
      <p:sp>
        <p:nvSpPr>
          <p:cNvPr id="355332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/>
        </p:nvSpPr>
        <p:spPr bwMode="blackWhite">
          <a:xfrm>
            <a:off x="1119188" y="1312863"/>
            <a:ext cx="12472987" cy="783222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SUBSTR(CART_NO,1,8) = '20050405';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LIKE '20050405%';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&gt; '2005040500000'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CART_NO &lt; '2005040599999';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635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DataBase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위한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Meta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정보를 관리한다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SYS user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소유이며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Oracle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서버의 중요한 구성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요소 중 하나이며 데이터베이스에 대한 모든 정보를 가진다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대부분 읽기 전용으로 제공되는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집합이다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데이터베이스에 대한 작업이 수행되면 자동으로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갱신하고 유지 보수한다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 </a:t>
            </a: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3476" name="Rectangle 4"/>
          <p:cNvSpPr>
            <a:spLocks noChangeArrowheads="1"/>
          </p:cNvSpPr>
          <p:nvPr/>
        </p:nvSpPr>
        <p:spPr bwMode="blackWhite">
          <a:xfrm>
            <a:off x="1119188" y="5287963"/>
            <a:ext cx="12153900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주요 정보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사용자에 대한 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사용자에게 허가된 권한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데이터베이스의 모든 객체 정보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(Table, View, Index,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객체들의 저장정보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대한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및 제약 조건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(Audit)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 데이터베이스에 대한 정보</a:t>
            </a:r>
          </a:p>
        </p:txBody>
      </p:sp>
    </p:spTree>
  </p:cSld>
  <p:clrMapOvr>
    <a:masterClrMapping/>
  </p:clrMapOvr>
  <p:transition>
    <p:random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260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이란 데이터베이스에 관련된 정보들이 저장된 테이블이며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해당 테이블에 제어하는 것은 불가능하다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일부 정보를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통해서 얻을 수 있게 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System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514499" name="Group 3"/>
          <p:cNvGraphicFramePr>
            <a:graphicFrameLocks noGrp="1"/>
          </p:cNvGraphicFramePr>
          <p:nvPr/>
        </p:nvGraphicFramePr>
        <p:xfrm>
          <a:off x="1128713" y="4152900"/>
          <a:ext cx="12144595" cy="3828374"/>
        </p:xfrm>
        <a:graphic>
          <a:graphicData uri="http://schemas.openxmlformats.org/drawingml/2006/table">
            <a:tbl>
              <a:tblPr/>
              <a:tblGrid>
                <a:gridCol w="2723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접두어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ALL_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사용자가 접근 가능한 모든 스키마의 정보를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사용자의 스키마 정보만을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관리자용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권한의 사용자만 접근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Dynamic Performance View,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DataBase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상태에 관한 정보를 가짐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대부분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 필요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8423" name="Rectangle 2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4520" name="Rectangle 24"/>
          <p:cNvSpPr>
            <a:spLocks noChangeArrowheads="1"/>
          </p:cNvSpPr>
          <p:nvPr/>
        </p:nvSpPr>
        <p:spPr bwMode="blackWhite">
          <a:xfrm>
            <a:off x="1128713" y="8123238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세션의 사용 가능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정보는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Dictionary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제공</a:t>
            </a:r>
          </a:p>
        </p:txBody>
      </p:sp>
    </p:spTree>
  </p:cSld>
  <p:clrMapOvr>
    <a:masterClrMapping/>
  </p:clrMapOvr>
  <p:transition>
    <p:random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2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모든 컬럼 상세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DESC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</a:t>
            </a:r>
          </a:p>
          <a:p>
            <a:pPr lvl="1"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이름                   				널        			유형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-------------------- 				-------- 			---------------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OWNER                	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OBJECT_NAME      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SUBOBJECT_NAME               	 		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OBJECT_ID            			NOT NULL 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DATA_OBJECT_ID                			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OBJECT_TYPE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CREATED              		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LAST_DDL_TIME        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TIMESTAMP  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STATUS                        						VARCHAR2(7)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TEMPORARY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GENERATED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SECONDARY                     					VARCHAR2(1)   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ChangeArrowheads="1"/>
          </p:cNvSpPr>
          <p:nvPr/>
        </p:nvSpPr>
        <p:spPr bwMode="blackWhite">
          <a:xfrm>
            <a:off x="1119188" y="4195763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로그인한 사용자가 만든 모든 객체 정보를 출력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OBJECT_NAME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OBJECT_TYPE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CREATED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ALL_OBJECTS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OWNER = 'SAM1'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OBJECT_TYPE 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6547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Dictionary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뷰에서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'ALL_'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시작 하는 모든 테이블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COMMENTS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DICTIONARY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TABLE_NAME LIKE 'ALL_%';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0" name="Group 2"/>
          <p:cNvGraphicFramePr>
            <a:graphicFrameLocks noGrp="1"/>
          </p:cNvGraphicFramePr>
          <p:nvPr/>
        </p:nvGraphicFramePr>
        <p:xfrm>
          <a:off x="1128713" y="2109788"/>
          <a:ext cx="12144595" cy="8131012"/>
        </p:xfrm>
        <a:graphic>
          <a:graphicData uri="http://schemas.openxmlformats.org/drawingml/2006/table">
            <a:tbl>
              <a:tblPr/>
              <a:tblGrid>
                <a:gridCol w="45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USER_OBJECTS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스키마의 모든 객체들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USER_TABLES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USER_VIEWS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USER_SEQUENCES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USER_CONSTRATINTS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 조건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USER_INDEXES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USER_TRIGGERS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USER_PROCEDURES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USER_SOURCE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소스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USER_SYS_PRIVS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 권한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17617" name="Rectangle 4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자주 사용되는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USER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뷰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61522" name="Rectangle 5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8597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USER_TABLES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컬럼 상세를 확인하고 각 테이블 전체 레코드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개수를 출력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DESC    USER_TABLES; 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ROWNUM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USER_TABLES;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8598" name="Rectangle 6"/>
          <p:cNvSpPr>
            <a:spLocks noChangeArrowheads="1"/>
          </p:cNvSpPr>
          <p:nvPr/>
        </p:nvSpPr>
        <p:spPr bwMode="blackWhite">
          <a:xfrm>
            <a:off x="1128713" y="5062538"/>
            <a:ext cx="12091987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USER_CONSTRAINTS, USER_CONS_COLUMNS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컬럼 상세를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확인하고 상품 테이블의 제약조건을 출력하시오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?</a:t>
            </a:r>
            <a:b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(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컬럼명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타입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제약내용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복합키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(composite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하나의 컬럼이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후보키의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역할을 하지 </a:t>
            </a:r>
            <a:r>
              <a:rPr lang="ko-KR" altLang="en-US" sz="2800" dirty="0" smtClean="0">
                <a:latin typeface="HY중고딕" pitchFamily="18" charset="-127"/>
                <a:ea typeface="HY중고딕" pitchFamily="18" charset="-127"/>
              </a:rPr>
              <a:t>못하고 행을 식별하지 못할 때</a:t>
            </a:r>
            <a:r>
              <a:rPr lang="en-US" altLang="ko-KR" sz="2800" dirty="0" smtClean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dirty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두 개 이상의 컬럼이 합쳐져야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후보키의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역할을 하는 경우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375" y="3227388"/>
            <a:ext cx="7316788" cy="574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blackWhite">
          <a:xfrm>
            <a:off x="1149350" y="1430338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이란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sp>
        <p:nvSpPr>
          <p:cNvPr id="1303555" name="Rectangle 3"/>
          <p:cNvSpPr>
            <a:spLocks noChangeArrowheads="1"/>
          </p:cNvSpPr>
          <p:nvPr/>
        </p:nvSpPr>
        <p:spPr bwMode="blackWhite">
          <a:xfrm>
            <a:off x="1128713" y="2155825"/>
            <a:ext cx="12091987" cy="2905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Procedural Language/SQL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서버에서 절차적인 처리를 위해 표준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확장한 절차적 언어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블록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(block)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구조로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한번에 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모듈화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캡슐화가 가능 </a:t>
            </a:r>
          </a:p>
        </p:txBody>
      </p:sp>
      <p:sp>
        <p:nvSpPr>
          <p:cNvPr id="363524" name="Oval 5"/>
          <p:cNvSpPr>
            <a:spLocks noChangeArrowheads="1"/>
          </p:cNvSpPr>
          <p:nvPr/>
        </p:nvSpPr>
        <p:spPr bwMode="auto">
          <a:xfrm>
            <a:off x="479425" y="479425"/>
            <a:ext cx="6242050" cy="6826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3525" name="Rectangle 6"/>
          <p:cNvSpPr>
            <a:spLocks noChangeArrowheads="1"/>
          </p:cNvSpPr>
          <p:nvPr/>
        </p:nvSpPr>
        <p:spPr bwMode="auto">
          <a:xfrm>
            <a:off x="1392238" y="422275"/>
            <a:ext cx="2592387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3. PL/SQL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의 개요</a:t>
            </a:r>
          </a:p>
        </p:txBody>
      </p:sp>
      <p:graphicFrame>
        <p:nvGraphicFramePr>
          <p:cNvPr id="1303621" name="Group 69"/>
          <p:cNvGraphicFramePr>
            <a:graphicFrameLocks noGrp="1"/>
          </p:cNvGraphicFramePr>
          <p:nvPr/>
        </p:nvGraphicFramePr>
        <p:xfrm>
          <a:off x="1128713" y="5227638"/>
          <a:ext cx="12144595" cy="4565525"/>
        </p:xfrm>
        <a:graphic>
          <a:graphicData uri="http://schemas.openxmlformats.org/drawingml/2006/table">
            <a:tbl>
              <a:tblPr/>
              <a:tblGrid>
                <a:gridCol w="157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1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장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작성하기 쉽다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쉽게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배울수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ANSI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문법 표준화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변수선언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에러처리 불가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구문을 캡슐화 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매번 구문 분석으로 성능저하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긴 구문 전송으로 네트워크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트래픽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증가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모듈화 및 캡슐화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저장되어 빠른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문법에 대한 표준이 없다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종속적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blackWhite">
          <a:xfrm>
            <a:off x="114935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 할 수 있는 것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graphicFrame>
        <p:nvGraphicFramePr>
          <p:cNvPr id="1304654" name="Group 78"/>
          <p:cNvGraphicFramePr>
            <a:graphicFrameLocks noGrp="1"/>
          </p:cNvGraphicFramePr>
          <p:nvPr/>
        </p:nvGraphicFramePr>
        <p:xfrm>
          <a:off x="1128713" y="1317625"/>
          <a:ext cx="12144595" cy="7285006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 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Anonymous block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스크립트에서 실행되는 블록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저장되지 않는다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Stored 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실행되거나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복잡한 비즈니스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로직을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미리 작성하여 서버에 저장하여 사용한다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 Function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유사하며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실행결과를 반환한다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Procedure, Function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및 변수 등을 하나로  묶는다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테이블이나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뷰에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등이 수행 전 또는 수행 후 자동 실행되는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4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 Block  Structure</a:t>
            </a:r>
          </a:p>
        </p:txBody>
      </p:sp>
      <p:grpSp>
        <p:nvGrpSpPr>
          <p:cNvPr id="365571" name="Group 49"/>
          <p:cNvGrpSpPr>
            <a:grpSpLocks/>
          </p:cNvGrpSpPr>
          <p:nvPr/>
        </p:nvGrpSpPr>
        <p:grpSpPr bwMode="auto">
          <a:xfrm>
            <a:off x="1066800" y="1773238"/>
            <a:ext cx="6072188" cy="7937500"/>
            <a:chOff x="462" y="709"/>
            <a:chExt cx="2631" cy="3175"/>
          </a:xfrm>
        </p:grpSpPr>
        <p:sp>
          <p:nvSpPr>
            <p:cNvPr id="1230895" name="Rectangle 47"/>
            <p:cNvSpPr>
              <a:spLocks noChangeArrowheads="1"/>
            </p:cNvSpPr>
            <p:nvPr/>
          </p:nvSpPr>
          <p:spPr bwMode="blackWhite">
            <a:xfrm>
              <a:off x="462" y="709"/>
              <a:ext cx="2631" cy="317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tIns="82800" bIns="82800" anchor="ctr"/>
            <a:lstStyle/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DECLARE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BEGIN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EXCEPTION</a:t>
              </a: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END</a:t>
              </a: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;</a:t>
              </a:r>
            </a:p>
          </p:txBody>
        </p:sp>
        <p:sp>
          <p:nvSpPr>
            <p:cNvPr id="1230856" name="AutoShape 8"/>
            <p:cNvSpPr>
              <a:spLocks noChangeArrowheads="1"/>
            </p:cNvSpPr>
            <p:nvPr/>
          </p:nvSpPr>
          <p:spPr bwMode="blackWhite">
            <a:xfrm>
              <a:off x="689" y="2024"/>
              <a:ext cx="2185" cy="590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Excutable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실행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4" name="AutoShape 16"/>
            <p:cNvSpPr>
              <a:spLocks noChangeArrowheads="1"/>
            </p:cNvSpPr>
            <p:nvPr/>
          </p:nvSpPr>
          <p:spPr bwMode="blackWhite">
            <a:xfrm>
              <a:off x="644" y="1117"/>
              <a:ext cx="2185" cy="498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Declatation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선언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5" name="AutoShape 17"/>
            <p:cNvSpPr>
              <a:spLocks noChangeArrowheads="1"/>
            </p:cNvSpPr>
            <p:nvPr/>
          </p:nvSpPr>
          <p:spPr bwMode="blackWhite">
            <a:xfrm>
              <a:off x="716" y="3031"/>
              <a:ext cx="2185" cy="499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Exception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예외 처리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</p:grpSp>
      <p:sp>
        <p:nvSpPr>
          <p:cNvPr id="1230893" name="Rectangle 45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230898" name="Rectangle 50"/>
          <p:cNvSpPr>
            <a:spLocks noChangeArrowheads="1"/>
          </p:cNvSpPr>
          <p:nvPr/>
        </p:nvSpPr>
        <p:spPr bwMode="blackWhite">
          <a:xfrm>
            <a:off x="7515225" y="1773238"/>
            <a:ext cx="5757863" cy="77136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Declation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변수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상수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와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USER_DEFINE Exception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등 선언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Excutabl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필수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처리할 명령문들을 절차적으로 기술    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반복문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조건문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BEGIN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으로 시작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로 끝남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endParaRPr lang="ko-KR" altLang="en-US" sz="1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오류 처리에 관한 명령문을 기술</a:t>
            </a:r>
            <a:endParaRPr lang="ko-KR" altLang="en-US" sz="1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확장 요소</a:t>
            </a:r>
          </a:p>
        </p:txBody>
      </p:sp>
      <p:sp>
        <p:nvSpPr>
          <p:cNvPr id="1309704" name="Rectangle 8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graphicFrame>
        <p:nvGraphicFramePr>
          <p:cNvPr id="1309819" name="Group 123"/>
          <p:cNvGraphicFramePr>
            <a:graphicFrameLocks noGrp="1"/>
          </p:cNvGraphicFramePr>
          <p:nvPr/>
        </p:nvGraphicFramePr>
        <p:xfrm>
          <a:off x="1128713" y="1317625"/>
          <a:ext cx="12144594" cy="883557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DECLARE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지역변수와 커서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 예외를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  INTO  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 INTO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변수할당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BEGIN…END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문장의 블록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0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/*…*/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한라인 주석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라인 주석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IF…ELSIF…END IF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CASE…END CASE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WHILE…END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LOOP…END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FOR…END LOOP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9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 블록을 빠져나간다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0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GOTO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 순서 변경하기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7619" name="AutoShape 2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종류</a:t>
            </a:r>
          </a:p>
        </p:txBody>
      </p:sp>
      <p:sp>
        <p:nvSpPr>
          <p:cNvPr id="1060896" name="Rectangle 32"/>
          <p:cNvSpPr>
            <a:spLocks noChangeArrowheads="1"/>
          </p:cNvSpPr>
          <p:nvPr/>
        </p:nvSpPr>
        <p:spPr bwMode="blackWhite">
          <a:xfrm>
            <a:off x="1125538" y="1317625"/>
            <a:ext cx="1209198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SCLAR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데이터 하나만을 저장하는 일반적인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타입과 크기를 참조하는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배열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 TYPE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TABLE TYPE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BIND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파라미터로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넘겨지는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IN, INOUT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리턴되는 값을 전달받기 위해 선언되는 변수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8643" name="AutoShape 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</a:t>
            </a:r>
          </a:p>
        </p:txBody>
      </p:sp>
      <p:graphicFrame>
        <p:nvGraphicFramePr>
          <p:cNvPr id="1062051" name="Group 163"/>
          <p:cNvGraphicFramePr>
            <a:graphicFrameLocks noGrp="1"/>
          </p:cNvGraphicFramePr>
          <p:nvPr/>
        </p:nvGraphicFramePr>
        <p:xfrm>
          <a:off x="1128713" y="2338388"/>
          <a:ext cx="12144595" cy="7814816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CHAR[(N)]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길이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사이즈를 지정하지 않으면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-2147483647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2147483647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사이의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PLS_INTEGER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같지만 저장공간 및 속도에서 효율적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NUMBER[(P, S)]	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및 부동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소숫점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수에 대한 기본 유형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VARCHAR2(N)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가변 길이 문자열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32767Byte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5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날짜와 시간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범위는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BC 4712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AD 9999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BOOLEAN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논리연산에 사용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(TRUE, FALSE, NULL)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LONG, LONG RAW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62028" name="Rectangle 14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Sclar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자주 사용되는 데이터 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graphicFrame>
        <p:nvGraphicFramePr>
          <p:cNvPr id="1307702" name="Group 54"/>
          <p:cNvGraphicFramePr>
            <a:graphicFrameLocks noGrp="1"/>
          </p:cNvGraphicFramePr>
          <p:nvPr/>
        </p:nvGraphicFramePr>
        <p:xfrm>
          <a:off x="1128713" y="2452688"/>
          <a:ext cx="12144595" cy="2227907"/>
        </p:xfrm>
        <a:graphic>
          <a:graphicData uri="http://schemas.openxmlformats.org/drawingml/2006/table">
            <a:tbl>
              <a:tblPr/>
              <a:tblGrid>
                <a:gridCol w="387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타입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타입과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%ROWTYPE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모든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7684" name="Rectangle 3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사용되는 데이터 타입</a:t>
            </a:r>
          </a:p>
        </p:txBody>
      </p:sp>
      <p:sp>
        <p:nvSpPr>
          <p:cNvPr id="1307697" name="Rectangle 4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3235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변수나 또는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%ROWTYPE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변수를 사용하여 얻을 수 있는 장점은 무엇일까요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7699" name="Rectangle 5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9371013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 및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Composite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변수의 사용법은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제어문을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하면서 실습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/>
        </p:nvSpPr>
        <p:spPr bwMode="blackWhite">
          <a:xfrm>
            <a:off x="1125538" y="1317625"/>
            <a:ext cx="12091987" cy="102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[CONSTANT]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 [:=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];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0692" name="AutoShape 4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선언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blackWhite">
          <a:xfrm>
            <a:off x="1128713" y="2565400"/>
            <a:ext cx="12038012" cy="397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지정하고자 할 때는 할당연산자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(:=)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상수로 지정하고 하는 경우는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CONSTANT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라는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KEYWORD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명시하고  반드시 초기값을 지정한다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정의되어 있으면 초기값을 반드시 지정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정의하지 않으면 변수는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가진다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5608" name="Rectangle 8"/>
          <p:cNvSpPr>
            <a:spLocks noChangeArrowheads="1"/>
          </p:cNvSpPr>
          <p:nvPr/>
        </p:nvSpPr>
        <p:spPr bwMode="blackWhite">
          <a:xfrm>
            <a:off x="1128713" y="6875463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NUMBER(9,2) 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v_str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VARCHAR2(20) :=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/>
        </p:nvSpPr>
        <p:spPr bwMode="blackWhite">
          <a:xfrm>
            <a:off x="1125538" y="1430338"/>
            <a:ext cx="1225073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  NUMBER(9,2) := 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VARCHAR2(20);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:=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DBMS_OUTPUT.ENABLE;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      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</a:t>
            </a:r>
          </a:p>
        </p:txBody>
      </p:sp>
      <p:sp>
        <p:nvSpPr>
          <p:cNvPr id="371715" name="Rectangle 5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1716" name="AutoShape 6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273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sp>
        <p:nvSpPr>
          <p:cNvPr id="1308677" name="Rectangle 5"/>
          <p:cNvSpPr>
            <a:spLocks noChangeArrowheads="1"/>
          </p:cNvSpPr>
          <p:nvPr/>
        </p:nvSpPr>
        <p:spPr bwMode="blackWhite">
          <a:xfrm>
            <a:off x="1125538" y="1339850"/>
            <a:ext cx="12250737" cy="568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SQL&gt; SET SERVEROUTPUT ON  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867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35188"/>
            <a:ext cx="12250737" cy="224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결과값을 화면에 출력하기 위해 환경설정 변수 변경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 세션마다 초기화 되므로  매번 재설정해야 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오라클에서 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출력을 위해 제공하는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패키지이다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     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39713" y="1289050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8195" name="Text Box 11"/>
          <p:cNvSpPr txBox="1">
            <a:spLocks noChangeArrowheads="1"/>
          </p:cNvSpPr>
          <p:nvPr/>
        </p:nvSpPr>
        <p:spPr bwMode="auto">
          <a:xfrm>
            <a:off x="960438" y="2249488"/>
            <a:ext cx="12841287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(data) : 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           -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현실 세계로부터 관찰이나 측정 등의 수단을 통하여 수집한 사실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(facts)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이나 값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(values)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(information) :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데이터를 가공한 결과를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특정 상황에 대한 의사 결정을 내릴 수 있는 유용한 해석이나 데이터 상호간의 관계를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960438" y="809625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데이터와 정보</a:t>
            </a:r>
          </a:p>
        </p:txBody>
      </p:sp>
      <p:sp>
        <p:nvSpPr>
          <p:cNvPr id="8197" name="Rectangle 16"/>
          <p:cNvSpPr>
            <a:spLocks noChangeArrowheads="1"/>
          </p:cNvSpPr>
          <p:nvPr/>
        </p:nvSpPr>
        <p:spPr bwMode="auto">
          <a:xfrm>
            <a:off x="1800225" y="5976938"/>
            <a:ext cx="10140950" cy="3594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8198" name="Group 17"/>
          <p:cNvGrpSpPr>
            <a:grpSpLocks/>
          </p:cNvGrpSpPr>
          <p:nvPr/>
        </p:nvGrpSpPr>
        <p:grpSpPr bwMode="auto">
          <a:xfrm>
            <a:off x="2678113" y="6794500"/>
            <a:ext cx="8385175" cy="2038350"/>
            <a:chOff x="480" y="1296"/>
            <a:chExt cx="4512" cy="1224"/>
          </a:xfrm>
        </p:grpSpPr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480" y="1765"/>
              <a:ext cx="912" cy="43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</p:txBody>
        </p:sp>
        <p:pic>
          <p:nvPicPr>
            <p:cNvPr id="8201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" y="1440"/>
              <a:ext cx="638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AutoShape 20"/>
            <p:cNvSpPr>
              <a:spLocks noChangeArrowheads="1"/>
            </p:cNvSpPr>
            <p:nvPr/>
          </p:nvSpPr>
          <p:spPr bwMode="auto">
            <a:xfrm>
              <a:off x="4031" y="1668"/>
              <a:ext cx="961" cy="623"/>
            </a:xfrm>
            <a:prstGeom prst="flowChartDocumen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정보</a:t>
              </a:r>
            </a:p>
          </p:txBody>
        </p:sp>
        <p:sp>
          <p:nvSpPr>
            <p:cNvPr id="8203" name="AutoShape 21"/>
            <p:cNvSpPr>
              <a:spLocks noChangeArrowheads="1"/>
            </p:cNvSpPr>
            <p:nvPr/>
          </p:nvSpPr>
          <p:spPr bwMode="auto">
            <a:xfrm>
              <a:off x="1440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4" name="AutoShape 22"/>
            <p:cNvSpPr>
              <a:spLocks noChangeArrowheads="1"/>
            </p:cNvSpPr>
            <p:nvPr/>
          </p:nvSpPr>
          <p:spPr bwMode="auto">
            <a:xfrm>
              <a:off x="3072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5" name="Text Box 23"/>
            <p:cNvSpPr txBox="1">
              <a:spLocks noChangeArrowheads="1"/>
            </p:cNvSpPr>
            <p:nvPr/>
          </p:nvSpPr>
          <p:spPr bwMode="auto">
            <a:xfrm>
              <a:off x="2497" y="1296"/>
              <a:ext cx="384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컴퓨터</a:t>
              </a:r>
            </a:p>
          </p:txBody>
        </p:sp>
      </p:grp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508375" y="5610225"/>
            <a:ext cx="6727825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(Data) 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(Information)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외래키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(Foreign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상호 관련이 있는 테이블들 사이에서 </a:t>
            </a:r>
            <a:endParaRPr lang="en-US" altLang="ko-KR" sz="2800" dirty="0" smtClean="0">
              <a:latin typeface="HY중고딕" pitchFamily="18" charset="-127"/>
              <a:ea typeface="HY중고딕" pitchFamily="18" charset="-127"/>
            </a:endParaRP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 smtClean="0"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ko-KR" altLang="en-US" sz="2800" dirty="0" smtClean="0">
                <a:latin typeface="HY중고딕" pitchFamily="18" charset="-127"/>
                <a:ea typeface="HY중고딕" pitchFamily="18" charset="-127"/>
              </a:rPr>
              <a:t>데이터의 일관성을 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보장해 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	⇒ 관계는 업무적인 연관성을 의미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	⇒ 두 테이블 사이에 존재하며 관계를 맺고 </a:t>
            </a:r>
            <a:endParaRPr lang="en-US" altLang="ko-KR" sz="2800" dirty="0" smtClean="0">
              <a:latin typeface="HY중고딕" pitchFamily="18" charset="-127"/>
              <a:ea typeface="HY중고딕" pitchFamily="18" charset="-127"/>
            </a:endParaRP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dirty="0" smtClean="0"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ko-KR" altLang="en-US" sz="2800" dirty="0" smtClean="0">
                <a:latin typeface="HY중고딕" pitchFamily="18" charset="-127"/>
                <a:ea typeface="HY중고딕" pitchFamily="18" charset="-127"/>
              </a:rPr>
              <a:t>있는 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두 테이블 중 하나는 부모 테이블이고 하나는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자식테이블</a:t>
            </a:r>
            <a:endParaRPr lang="ko-KR" altLang="en-US" sz="2800" dirty="0">
              <a:latin typeface="HY중고딕" pitchFamily="18" charset="-127"/>
              <a:ea typeface="HY중고딕" pitchFamily="18" charset="-127"/>
            </a:endParaRP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	⇒ 부모테이블의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기본키는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자식테이블에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외래키로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전이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되어짐</a:t>
            </a:r>
            <a:endParaRPr lang="ko-KR" altLang="en-US" sz="2800" dirty="0">
              <a:latin typeface="HY중고딕" pitchFamily="18" charset="-127"/>
              <a:ea typeface="HY중고딕" pitchFamily="18" charset="-127"/>
            </a:endParaRP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dirty="0" err="1">
                <a:latin typeface="HY중고딕" pitchFamily="18" charset="-127"/>
                <a:ea typeface="HY중고딕" pitchFamily="18" charset="-127"/>
              </a:rPr>
              <a:t>식별관계와</a:t>
            </a:r>
            <a:r>
              <a:rPr lang="ko-KR" altLang="en-US" sz="2800" dirty="0">
                <a:latin typeface="HY중고딕" pitchFamily="18" charset="-127"/>
                <a:ea typeface="HY중고딕" pitchFamily="18" charset="-127"/>
              </a:rPr>
              <a:t> 비식별관계로 나눌 수 있음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638" y="5637213"/>
            <a:ext cx="12323762" cy="36782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93" y="1800275"/>
            <a:ext cx="5580620" cy="2232248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33" name="Rectangle 25"/>
          <p:cNvSpPr>
            <a:spLocks noChangeArrowheads="1"/>
          </p:cNvSpPr>
          <p:nvPr/>
        </p:nvSpPr>
        <p:spPr bwMode="blackWhite">
          <a:xfrm>
            <a:off x="1125538" y="3700463"/>
            <a:ext cx="12091987" cy="6351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endParaRPr lang="en-US" altLang="ko-KR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37;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DBMS_OUTPUT.ENABLE; 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MOD(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2) = 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짝수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ELSE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홀수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3763" name="Rectangle 2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3764" name="AutoShape 2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62236" name="Rectangle 28"/>
          <p:cNvSpPr>
            <a:spLocks noChangeArrowheads="1"/>
          </p:cNvSpPr>
          <p:nvPr/>
        </p:nvSpPr>
        <p:spPr bwMode="blackWhite">
          <a:xfrm>
            <a:off x="1119188" y="1296988"/>
            <a:ext cx="12091987" cy="2176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이하 문장을 실행하고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false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관련된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문장을 통과한다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ELSIF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여러 개가 가능하나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ELSE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한 개만 가능하다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ChangeArrowheads="1"/>
          </p:cNvSpPr>
          <p:nvPr/>
        </p:nvSpPr>
        <p:spPr bwMode="blackWhite">
          <a:xfrm>
            <a:off x="1128713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77;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DBMS_OUTPUT.ENABLE;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90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80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70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    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ELSE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분발합시다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END IF;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4788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0725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따른 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ELSIF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ChangeArrowheads="1"/>
          </p:cNvSpPr>
          <p:nvPr/>
        </p:nvSpPr>
        <p:spPr bwMode="blackWhite">
          <a:xfrm>
            <a:off x="1125538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DECLARE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PROD.PROD_SALE%TYPE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		--NUMBER(10,0)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NUMBER := 500000;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BEGIN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DBMS_OUTPUT.ENABLE;  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 AVG(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INTO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1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IF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THEN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ELSE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이하 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END IF;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END;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/</a:t>
            </a:r>
          </a:p>
        </p:txBody>
      </p:sp>
      <p:sp>
        <p:nvSpPr>
          <p:cNvPr id="375811" name="Rectangle 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5812" name="AutoShape 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6552" name="Rectangle 8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SELECT  INTO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변수에 값을 할당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576165" y="1430338"/>
            <a:ext cx="12644536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아이디가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e001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회원의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 5000을 넘으면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VIP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그렇지 않다면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일반회원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으로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회원이름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포함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6835" name="Rectangle 7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6836" name="AutoShape 8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188" y="3412316"/>
            <a:ext cx="12598321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V_MEM_ID      VARCHAR2(10) := 'e001';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V_MEM_MILEAGE MEMBER.MEM_MILEAGE%TYPE;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V_MEM_NAME    MEMBER.MEM_NAME%TYPE;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V_MILE        NUMBER  := 5000;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DBMS_OUTPUT.ENABLE;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MEM_MILEAGE,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INTO   V_MEM_MILEAGE, V_MEM_NAME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WHERE  MEM_ID = V_MEM_ID;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V_MILE &lt; V_MEM_MILEAGE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DBMS_OUTPUT.PUT_LINE('VIP 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ELSE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일반회원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8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7859" name="AutoShape 9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4.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28802" name="Rectangle 2"/>
          <p:cNvSpPr>
            <a:spLocks noChangeArrowheads="1"/>
          </p:cNvSpPr>
          <p:nvPr/>
        </p:nvSpPr>
        <p:spPr bwMode="blackWhite">
          <a:xfrm>
            <a:off x="1125538" y="2655888"/>
            <a:ext cx="12091987" cy="77358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  NUMBER := 77;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:= TRUNC(V_NUM / 10);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CASE V_NUM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10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9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8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7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ELSE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분발합시다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CASE;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  <a:r>
              <a:rPr lang="en-US" altLang="ko-KR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28803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091987" cy="115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문과 동일하다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차이점은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마지막을 지정해야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01" name="Rectangle 5"/>
          <p:cNvSpPr>
            <a:spLocks noChangeArrowheads="1"/>
          </p:cNvSpPr>
          <p:nvPr/>
        </p:nvSpPr>
        <p:spPr bwMode="blackWhite">
          <a:xfrm>
            <a:off x="1119188" y="3925888"/>
            <a:ext cx="12091987" cy="6362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V_SUM   NUMBER := 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V_VAR  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V_VAR &lt;= 10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V_SUM := V_SUM + V_VAR;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V_VAR := V_VAR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DBMS_OUTPUT.PUT_LINE('1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부터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10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까지의 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='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V_SUM);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8883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8884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48904" name="Rectangle 8"/>
          <p:cNvSpPr>
            <a:spLocks noChangeArrowheads="1"/>
          </p:cNvSpPr>
          <p:nvPr/>
        </p:nvSpPr>
        <p:spPr bwMode="blackWhite">
          <a:xfrm>
            <a:off x="1119188" y="1265238"/>
            <a:ext cx="12091987" cy="2547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반복될 때마다 조건을 확인하고 조건이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되어야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만족할 때까지 반복 처리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WHILE 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벗어나게 한다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CONTINUE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제공된다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4" name="Rectangle 6"/>
          <p:cNvSpPr>
            <a:spLocks noChangeArrowheads="1"/>
          </p:cNvSpPr>
          <p:nvPr/>
        </p:nvSpPr>
        <p:spPr bwMode="blackWhite">
          <a:xfrm>
            <a:off x="1119188" y="1317625"/>
            <a:ext cx="12091987" cy="5105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*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피라미드 만들기 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DBMS_OUTPUT.PUT_LINE(RPAD('*',V_ID,'*'));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V_ID := V_ID + 2;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79907" name="Rectangle 8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9908" name="AutoShape 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757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535738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ko-KR" altLang="en-US" smtClean="0"/>
              <a:t>*</a:t>
            </a:r>
          </a:p>
          <a:p>
            <a:r>
              <a:rPr lang="ko-KR" altLang="en-US" smtClean="0"/>
              <a:t>***</a:t>
            </a:r>
          </a:p>
          <a:p>
            <a:r>
              <a:rPr lang="ko-KR" altLang="en-US" smtClean="0"/>
              <a:t>*****</a:t>
            </a:r>
          </a:p>
          <a:p>
            <a:r>
              <a:rPr lang="ko-KR" altLang="en-US" smtClean="0"/>
              <a:t>*******</a:t>
            </a:r>
          </a:p>
          <a:p>
            <a:r>
              <a:rPr lang="ko-KR" altLang="en-US" smtClean="0"/>
              <a:t>*********</a:t>
            </a:r>
          </a:p>
          <a:p>
            <a:r>
              <a:rPr lang="ko-KR" altLang="en-US" smtClean="0"/>
              <a:t>***********</a:t>
            </a:r>
          </a:p>
          <a:p>
            <a:r>
              <a:rPr lang="ko-KR" altLang="en-US" smtClean="0"/>
              <a:t>*************</a:t>
            </a:r>
          </a:p>
          <a:p>
            <a:r>
              <a:rPr lang="ko-KR" altLang="en-US" smtClean="0"/>
              <a:t>***************</a:t>
            </a:r>
          </a:p>
          <a:p>
            <a:r>
              <a:rPr lang="ko-KR" altLang="en-US" smtClean="0"/>
              <a:t>*****************</a:t>
            </a:r>
          </a:p>
          <a:p>
            <a:r>
              <a:rPr lang="ko-KR" altLang="en-US" smtClean="0"/>
              <a:t>*******************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2988" y="1512243"/>
            <a:ext cx="504056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smtClean="0"/>
              <a:t>LPAD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왼쪽에 블랭크를 부가하는 함수</a:t>
            </a:r>
            <a:endParaRPr lang="en-US" altLang="ko-KR" sz="2000" smtClean="0"/>
          </a:p>
          <a:p>
            <a:r>
              <a:rPr lang="en-US" altLang="ko-KR" sz="2000" smtClean="0"/>
              <a:t>SELECT LPAD('A',2) FROM DUAL; </a:t>
            </a:r>
          </a:p>
          <a:p>
            <a:r>
              <a:rPr lang="en-US" altLang="ko-KR" sz="2000" smtClean="0"/>
              <a:t>SELECT LPAD('A',3,'B') FROM DUAL;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RPAD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오른쪽에 </a:t>
            </a:r>
            <a:r>
              <a:rPr lang="ko-KR" altLang="en-US" sz="2000" err="1" smtClean="0"/>
              <a:t>블랭크를</a:t>
            </a:r>
            <a:r>
              <a:rPr lang="ko-KR" altLang="en-US" sz="2000" smtClean="0"/>
              <a:t> 부가하는 함수</a:t>
            </a:r>
            <a:endParaRPr lang="en-US" altLang="ko-KR" sz="2000" smtClean="0"/>
          </a:p>
          <a:p>
            <a:r>
              <a:rPr lang="en-US" altLang="ko-KR" sz="2000" smtClean="0"/>
              <a:t>SELECT RPAD('A',2) FROM DUAL;</a:t>
            </a:r>
          </a:p>
          <a:p>
            <a:r>
              <a:rPr lang="en-US" altLang="ko-KR" sz="2000" smtClean="0"/>
              <a:t>SELECT RPAD('A',2,'B') FROM DUAL;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4996" y="4320555"/>
            <a:ext cx="483978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V_I &lt; 20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WHILE V_J &lt;= V_I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DBMS_OUTPUT.PUT('*');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 := V_I + 2;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다음 형태의 피라미드 만들기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 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*****************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*******************</a:t>
            </a:r>
          </a:p>
          <a:p>
            <a:pPr defTabSz="282575">
              <a:defRPr/>
            </a:pPr>
            <a:endParaRPr lang="ko-KR" altLang="en-US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0931" name="Rectangle 7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0932" name="AutoShape 8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8692" y="3888507"/>
            <a:ext cx="7560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V_ID2 NUMBER := 10;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DBMS_OUTPUT.PUT(RPAD(' ' , v_id2, ' 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DBMS_OUTPUT.PUT_LINE(RPAD('*',V_ID , '*'));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:= V_ID  + 2;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V_ID2 := V_ID2 - 1;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END LOOP;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61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12963"/>
            <a:ext cx="2312987" cy="8220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1  = 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2  = 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3  = 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4  = 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5  = 10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6  = 12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7  = 14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8  = 16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9  = 18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4  = 36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5  = 45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6  = 54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7  = 63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8  = 72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9  = 81</a:t>
            </a:r>
          </a:p>
        </p:txBody>
      </p:sp>
      <p:sp>
        <p:nvSpPr>
          <p:cNvPr id="381955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1956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069064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3641725" y="2112963"/>
            <a:ext cx="9525000" cy="8218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 NUMBER :=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DBMS_OUTPUT.PUT_LINE(V_I || '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단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WHILE V_J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DBMS_OUTPUT.PUT_LINE(V_I || ' X ' || V_J || '=' || V_I * V_J);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 := V_I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 </a:t>
            </a:r>
          </a:p>
          <a:p>
            <a:r>
              <a:rPr lang="en-US" altLang="ko-KR" sz="2400" b="0" smtClean="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69065" name="Rectangle 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구구단 만들기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2979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69474" name="Group 34"/>
          <p:cNvGraphicFramePr>
            <a:graphicFrameLocks noGrp="1"/>
          </p:cNvGraphicFramePr>
          <p:nvPr/>
        </p:nvGraphicFramePr>
        <p:xfrm>
          <a:off x="1128713" y="3132136"/>
          <a:ext cx="12144594" cy="3204642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항상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FALSE, (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암시적 커서는 바로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CLOSE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됨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69467" name="Rectangle 27"/>
          <p:cNvSpPr>
            <a:spLocks noChangeArrowheads="1"/>
          </p:cNvSpPr>
          <p:nvPr/>
        </p:nvSpPr>
        <p:spPr bwMode="blackWhite">
          <a:xfrm>
            <a:off x="1119188" y="1317625"/>
            <a:ext cx="12153900" cy="1700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 Server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문장을 실행할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가지는 암시적 커서를 생성합니다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자동적으로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이 커서를 관리합니다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9475" name="Rectangle 35"/>
          <p:cNvSpPr>
            <a:spLocks noChangeArrowheads="1"/>
          </p:cNvSpPr>
          <p:nvPr/>
        </p:nvSpPr>
        <p:spPr bwMode="blackWhite">
          <a:xfrm>
            <a:off x="1128713" y="6421438"/>
            <a:ext cx="12153900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V_NM VARCHAR2(20);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LPROD_NM INTO V_NM FROM LPROD WHERE LPROD_GU = 'P201';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SQL%FOUND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받은 값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V_NM);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행 수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SQL%ROWCOUNT);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 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부서정보테이블의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참조하고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부서테이블의 첫 번째 튜플이 삭제된다면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부서테이블의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번 부서번호가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110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으로 변경된다면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사원테이블에 부서번호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500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인 사원이 삽입된다면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	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사원테이블과 부서테이블에 있는 데이터 사이에 불일치 발생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!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5024438"/>
            <a:ext cx="12393612" cy="41290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7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091987" cy="895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 테이블에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개의 코드 증가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V_ADD   NUMBER(5) := 1000;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V_CODE  CHAR(4)   := '';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V_ID    NUMBER(5);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MAX(LPROD_ID) INTO V_ID FROM LPROD;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V_ADD &lt;= 1005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V_ADD := V_ADD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V_ID  := V_ID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V_CODE := 'TT' || SUBSTR(TO_CHAR(V_ADD), -2);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INSERT INTO LPROD(LPROD_ID, LPROD_GU, LPROD_NM) VALUES(V_ID, V_CODE, 'LOOP TEST');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IF SQL%FOUND THEN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신규코드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V_CODE 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 추가되었음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84003" name="Rectangle 2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4004" name="AutoShape 3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775228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문을 사용하여  상기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된 데이터를 삭제하시오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삭제가 되었는지 확인 메시지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V_ADD NUMBER(5) := 1007;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V_CODE CHAR(4) := '';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V_ID NUMBER(5);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SELECT MAX(LPROD_ID) INTO V_ID FROM LPROD;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WHILE V_ADD&gt;=1002 LOOP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DELETE FROM LPROD WHERE LPROD_ID=V_ID;  --V_ID :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V_ADD  := V_ADD - 1;   --1006, 1005, 1004, 1003, 1002, 1001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 반복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V_ID   := V_ID  - 1;   --LPROD_ID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V_CODE := 'TT'||SUBSTR(TO_CHAR(V_ADD),-2);  --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화면에 결과를 출력하기 위함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IF SQL%FOUND THEN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--TT06, TT05, ...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DBMS_OUTPUT.PUT_LINE('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기존코드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|| V_CODE ||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삭제되었습니다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5027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5028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/>
        </p:nvSpPr>
        <p:spPr bwMode="blackWhite">
          <a:xfrm>
            <a:off x="1125538" y="2279650"/>
            <a:ext cx="12091987" cy="7431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&lt;&lt;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&gt;&gt;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&lt;= 10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GOTO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6052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6. GOTO</a:t>
            </a:r>
          </a:p>
        </p:txBody>
      </p:sp>
      <p:sp>
        <p:nvSpPr>
          <p:cNvPr id="879621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86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실행처리를 임의의 지점으로 이동</a:t>
            </a:r>
            <a:endParaRPr lang="ko-KR" altLang="en-US" sz="2000" b="0">
              <a:solidFill>
                <a:srgbClr val="80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7075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7. LOOP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2773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091987" cy="1412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없는 단순한 무한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EXIT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사용하여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빠져나가게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312776" name="Rectangle 8"/>
          <p:cNvSpPr>
            <a:spLocks noChangeArrowheads="1"/>
          </p:cNvSpPr>
          <p:nvPr/>
        </p:nvSpPr>
        <p:spPr bwMode="blackWhite">
          <a:xfrm>
            <a:off x="1119188" y="2792413"/>
            <a:ext cx="12091987" cy="737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THEN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EXIT;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END IF;</a:t>
            </a:r>
            <a:endParaRPr lang="ko-KR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809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8. EXIT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EXIT [label] [WHEN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 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WHEN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사용하여 조건에 따라서 빠져나간다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blackWhite">
          <a:xfrm>
            <a:off x="1119188" y="3360738"/>
            <a:ext cx="12091987" cy="691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EXIT 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EXIT  WHEN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912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9. FOR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3796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index IN [REVERSE]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처리문장들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END LOOP;</a:t>
            </a:r>
          </a:p>
        </p:txBody>
      </p:sp>
      <p:sp>
        <p:nvSpPr>
          <p:cNvPr id="1313797" name="Rectangle 5"/>
          <p:cNvSpPr>
            <a:spLocks noChangeArrowheads="1"/>
          </p:cNvSpPr>
          <p:nvPr/>
        </p:nvSpPr>
        <p:spPr bwMode="blackWhite">
          <a:xfrm>
            <a:off x="1119188" y="619601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1..10 LOOP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=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1313800" name="Rectangle 8"/>
          <p:cNvSpPr>
            <a:spLocks noChangeArrowheads="1"/>
          </p:cNvSpPr>
          <p:nvPr/>
        </p:nvSpPr>
        <p:spPr bwMode="blackWhite">
          <a:xfrm>
            <a:off x="1128713" y="3452813"/>
            <a:ext cx="12091987" cy="251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증가하는 자동선언 정수형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REVERSE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사용될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다음에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 올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SELECT,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레코드타입 	변수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014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2289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배열형태의 타입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VARRAY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고정길이를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첨자로 접근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    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또는 키로 접근  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14823" name="Rectangle 7"/>
          <p:cNvSpPr>
            <a:spLocks noChangeArrowheads="1"/>
          </p:cNvSpPr>
          <p:nvPr/>
        </p:nvSpPr>
        <p:spPr bwMode="blackWhite">
          <a:xfrm>
            <a:off x="1128713" y="6421438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형태의 타입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RECORD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형이 조합된 구조체형식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%ROWTYPE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테이블의 이름과 타입을 사용</a:t>
            </a:r>
          </a:p>
        </p:txBody>
      </p:sp>
      <p:sp>
        <p:nvSpPr>
          <p:cNvPr id="1314825" name="Rectangle 9"/>
          <p:cNvSpPr>
            <a:spLocks noChangeArrowheads="1"/>
          </p:cNvSpPr>
          <p:nvPr/>
        </p:nvSpPr>
        <p:spPr bwMode="blackWhite">
          <a:xfrm>
            <a:off x="1128713" y="3813175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타입은 사용자를 위해 다음과 같은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메서드를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제공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COUNT, DELETE, EXISTS, EXTEND, FIRST, LAST,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LIMIT, NEXT, PRIOR, TRIM.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117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5844" name="Rectangle 4"/>
          <p:cNvSpPr>
            <a:spLocks noChangeArrowheads="1"/>
          </p:cNvSpPr>
          <p:nvPr/>
        </p:nvSpPr>
        <p:spPr bwMode="blackWhite">
          <a:xfrm>
            <a:off x="1119188" y="1430338"/>
            <a:ext cx="12091987" cy="1930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VARRAY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IS {VARRAY | VARYING ARRAY}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사이즈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OF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[NOT NULL];  </a:t>
            </a:r>
          </a:p>
        </p:txBody>
      </p:sp>
      <p:sp>
        <p:nvSpPr>
          <p:cNvPr id="1315846" name="Rectangle 6"/>
          <p:cNvSpPr>
            <a:spLocks noChangeArrowheads="1"/>
          </p:cNvSpPr>
          <p:nvPr/>
        </p:nvSpPr>
        <p:spPr bwMode="blackWhite">
          <a:xfrm>
            <a:off x="1128713" y="3473450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IS VARRAY(20) OF VARCHAR2(10); -- Type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선언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Terran','Protos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v_star.EXTEND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(3) :=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Zerg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DBMS_OUTPUT.PUT_LINE('</a:t>
            </a:r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스타크래프트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'||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v_star.COUNT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v_star.FIRST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v_star.LAST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 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번째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219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7892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6646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테이블이 아니며 배열에 가깝다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가변적이므로 사이즈를 지정하지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Nested table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Associative array(index-by table,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키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INDEX BY [PLS_INTEGER | BINARY_INTEGER | VARCHAR2(n)];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321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6870" name="Rectangle 6"/>
          <p:cNvSpPr>
            <a:spLocks noChangeArrowheads="1"/>
          </p:cNvSpPr>
          <p:nvPr/>
        </p:nvSpPr>
        <p:spPr bwMode="blackWhite">
          <a:xfrm>
            <a:off x="1128713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Type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분류테이블정보 담기</a:t>
            </a:r>
            <a:endParaRPr lang="ko-KR" altLang="en-US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IS TABLE OF VARCHAR2(40)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INDEX BY PLS_INTEGER;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(SELECT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:=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DBMS_OUTPUT.PUT_LINE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DBMS_OUTPUT.PUT_LINE ('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갯수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t_lprod_nm.COUNT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t_lprod_nm.FIRST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t_lprod_nm.LAST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IF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t_lprod_nm.EXISTS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	   DBMS_OUTPUT.PUT_LINE (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END;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04825" y="100806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두 테이블간에 외래키에 의한 참조관계에 있을 때 두 테이블간 데이터 불일치가 발생하는 상황이 되면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는 다음과 같은 조치를 취할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부서테이블의 첫 번째 튜플을 삭제하려 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삭제하려는 튜플의 부서번호 값을 사원테이블에서 가지고 있는 튜플이 있으므로 삭제연산을 거절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 : Delete cascade ↔ Update cascade,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삭제된 부서번호 값을 갖는 사원테이블의 튜플도 함께 삭제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삭제연산을 수행한 뒤 삭제된 부서번호 값을 갖는 사원테이블의 튜플에서 부서번호를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값으로 대체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158875" y="8240713"/>
            <a:ext cx="12417425" cy="1031875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외래키를 통해 두 테이블간의 데이터 무결성을 유지하는 것을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‘참조 무결성 제약조건’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이라고 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424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7636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891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 발생하면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Exception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을 발생시켜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해당 블록을 중지하고 예외처리부분으로 이동한다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예외는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내부에서 자동으로 발생 할 수 있으며 또한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사용자에 의해 직접 발생시킬 수 있다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 유형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자주 발생하는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미리 정의함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선언할 필요가 없으며 서버에서 암시적으로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 되지 않은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기타 표준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하며 서버에서 암시적으로 발생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프로그래머가 정한 조건에 만족하지 않을 경우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하고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명시적으로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사용하여 발생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526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2560" name="Rectangle 48"/>
          <p:cNvSpPr>
            <a:spLocks noChangeArrowheads="1"/>
          </p:cNvSpPr>
          <p:nvPr/>
        </p:nvSpPr>
        <p:spPr bwMode="blackWhite">
          <a:xfrm>
            <a:off x="1119188" y="1317625"/>
            <a:ext cx="12153900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Exception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WHEN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[OR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…] THEN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;…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[ WHEN exception2 [OR exception4…] 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]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[ WHEN OTHERS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  ] </a:t>
            </a:r>
          </a:p>
        </p:txBody>
      </p:sp>
      <p:graphicFrame>
        <p:nvGraphicFramePr>
          <p:cNvPr id="1472590" name="Group 78"/>
          <p:cNvGraphicFramePr>
            <a:graphicFrameLocks noGrp="1"/>
          </p:cNvGraphicFramePr>
          <p:nvPr/>
        </p:nvGraphicFramePr>
        <p:xfrm>
          <a:off x="1128713" y="7783513"/>
          <a:ext cx="12144594" cy="2219504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exception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미리 정의된 예외 또는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선언된 예외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statement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WHEN OTHERS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명시적으로 선언되지 않은 모든 예외를 처리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629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graphicFrame>
        <p:nvGraphicFramePr>
          <p:cNvPr id="1471622" name="Group 134"/>
          <p:cNvGraphicFramePr>
            <a:graphicFrameLocks noGrp="1"/>
          </p:cNvGraphicFramePr>
          <p:nvPr/>
        </p:nvGraphicFramePr>
        <p:xfrm>
          <a:off x="1128713" y="1317625"/>
          <a:ext cx="12144595" cy="861955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정의된 예외 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NO_DATA_FOUND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선택된 행이 없는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TOO_MANY_ROWS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행이 리턴 되는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DUP_VAL_ON_INDEX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인덱스가 걸린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중복 데이터를 입력할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VALUE_ERROR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값을 할당하거나 변환할 때 오류가 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숫자로 변환이 되지 않는 경우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문자형 데이터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NOT_LOGGED_ON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접속하지 않은 채 실행하는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LOGIN_DENIED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잘못된 사용자나 비밀번호로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시도할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ZERO_DIVIDE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0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나누려고 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허용되지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열리지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접근하는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731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153900" cy="737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미리 정의된 예외인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v_name varchar2(20);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SELECT  lprod_nm  INTO v_name FROM lprod WHERE lprod_gu = 'P201';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('분류명 =' || v_name);</a:t>
            </a:r>
          </a:p>
          <a:p>
            <a:pPr defTabSz="282575">
              <a:defRPr/>
            </a:pP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NO_DATA_FOUND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 '해당 정보가 없습니다.');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TOO_MANY_ROWS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DBMS_OUTPUT.PUT_LINE (' </a:t>
            </a:r>
            <a:r>
              <a:rPr lang="ko-KR" altLang="ko-KR" err="1">
                <a:latin typeface="굴림체" pitchFamily="49" charset="-127"/>
                <a:ea typeface="굴림체" pitchFamily="49" charset="-127"/>
              </a:rPr>
              <a:t>한개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이상의 값이 나왔습니다. 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OTHERS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833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5588" name="Rectangle 4"/>
          <p:cNvSpPr>
            <a:spLocks noChangeArrowheads="1"/>
          </p:cNvSpPr>
          <p:nvPr/>
        </p:nvSpPr>
        <p:spPr bwMode="blackWhite">
          <a:xfrm>
            <a:off x="1119188" y="5173663"/>
            <a:ext cx="12153900" cy="52181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exp_reference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PRAGMA EXCEPTION_INIT(exp_reference, -2292);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DELETE FROM lprod WHERE lprod_gu = 'P101';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 삭제');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WHEN exp_reference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     DBMS_OUTPUT.PUT_LINE ( '삭제 불가 :' || SQLERRM 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WHEN OTHERS THEN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DBMS_OUTPUT.PUT_LINE ( SQLCODE  ||  ' 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558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3651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정의되지 않은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- PRAGMA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기술하고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EXCEPTION_INIT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으로 예외이름과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에러번호를 컴파일러에게 등록한다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Pragma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실행될 때 처리되지 않는 명령문임을 알려주는 예약어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- EXCEPTION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936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6612" name="Rectangle 4"/>
          <p:cNvSpPr>
            <a:spLocks noChangeArrowheads="1"/>
          </p:cNvSpPr>
          <p:nvPr/>
        </p:nvSpPr>
        <p:spPr bwMode="blackWhite">
          <a:xfrm>
            <a:off x="1119188" y="4265613"/>
            <a:ext cx="12153900" cy="6013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ACCEPT p_lgu PROMPT '등록하려는 분류코드 입력 :'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exp_lprod_gu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v_lgu VARCHAR2(10) := UPPER('&amp;p_lgu');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IF v_lgu IN ('P101','P102','P201','P202')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RAISE exp_lprod_gu;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END IF;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DBMS_OUTPUT.PUT_LINE (v_lgu || '는 등록 가능');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WHEN exp_lprod_gu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 DBMS_OUTPUT.PUT_LINE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이미 등록된 코드 입니다.');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661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274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실행부에서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문장으로 명시적으로 발생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EXCEPTION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6566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5464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문에서 생성된 결과 집합에 대해 개별적인 행 단위 작업을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가능하게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 읽거나 수정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삭제할 수 있도록 해주는 개념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먼저 정의한 후 이를 바탕으로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첫레코드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마지막 레코드까지 액세스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선택된 행들은 서버상에서 개별적으로 처리된다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개발자가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블록에서 수동으로 제어할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119188" y="2908300"/>
            <a:ext cx="6721475" cy="6448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1119188" y="1320800"/>
            <a:ext cx="6708775" cy="719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DECLARE… CURSOR...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1119188" y="9453563"/>
            <a:ext cx="6721475" cy="822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</a:t>
            </a: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840163" y="4030663"/>
            <a:ext cx="3360737" cy="396081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1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4" name="Freeform 6"/>
          <p:cNvSpPr>
            <a:spLocks/>
          </p:cNvSpPr>
          <p:nvPr/>
        </p:nvSpPr>
        <p:spPr bwMode="blackWhite">
          <a:xfrm>
            <a:off x="1944316" y="3240435"/>
            <a:ext cx="1277937" cy="54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5" name="Line 7"/>
          <p:cNvSpPr>
            <a:spLocks noChangeShapeType="1"/>
          </p:cNvSpPr>
          <p:nvPr/>
        </p:nvSpPr>
        <p:spPr bwMode="blackWhite">
          <a:xfrm flipH="1">
            <a:off x="3168452" y="4176539"/>
            <a:ext cx="12700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6" name="Freeform 8"/>
          <p:cNvSpPr>
            <a:spLocks/>
          </p:cNvSpPr>
          <p:nvPr/>
        </p:nvSpPr>
        <p:spPr bwMode="blackWhite">
          <a:xfrm>
            <a:off x="4248572" y="4176539"/>
            <a:ext cx="1279525" cy="36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blackWhite">
          <a:xfrm flipH="1">
            <a:off x="5461595" y="4824611"/>
            <a:ext cx="11113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8" name="Rectangle 12"/>
          <p:cNvSpPr>
            <a:spLocks noChangeArrowheads="1"/>
          </p:cNvSpPr>
          <p:nvPr/>
        </p:nvSpPr>
        <p:spPr bwMode="auto">
          <a:xfrm>
            <a:off x="5280025" y="5461000"/>
            <a:ext cx="2400300" cy="414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FETCH...</a:t>
            </a:r>
          </a:p>
        </p:txBody>
      </p:sp>
      <p:sp>
        <p:nvSpPr>
          <p:cNvPr id="401419" name="Rectangle 13"/>
          <p:cNvSpPr>
            <a:spLocks noChangeArrowheads="1"/>
          </p:cNvSpPr>
          <p:nvPr/>
        </p:nvSpPr>
        <p:spPr bwMode="auto">
          <a:xfrm>
            <a:off x="11056938" y="59832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직업</a:t>
            </a:r>
          </a:p>
        </p:txBody>
      </p:sp>
      <p:sp>
        <p:nvSpPr>
          <p:cNvPr id="401420" name="Rectangle 14"/>
          <p:cNvSpPr>
            <a:spLocks noChangeArrowheads="1"/>
          </p:cNvSpPr>
          <p:nvPr/>
        </p:nvSpPr>
        <p:spPr bwMode="auto">
          <a:xfrm>
            <a:off x="11056938" y="63801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생일</a:t>
            </a:r>
          </a:p>
        </p:txBody>
      </p:sp>
      <p:sp>
        <p:nvSpPr>
          <p:cNvPr id="401421" name="Rectangle 15"/>
          <p:cNvSpPr>
            <a:spLocks noChangeArrowheads="1"/>
          </p:cNvSpPr>
          <p:nvPr/>
        </p:nvSpPr>
        <p:spPr bwMode="auto">
          <a:xfrm>
            <a:off x="11056938" y="6775450"/>
            <a:ext cx="3024187" cy="398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성별</a:t>
            </a:r>
          </a:p>
        </p:txBody>
      </p:sp>
      <p:sp>
        <p:nvSpPr>
          <p:cNvPr id="401422" name="Rectangle 16"/>
          <p:cNvSpPr>
            <a:spLocks noChangeArrowheads="1"/>
          </p:cNvSpPr>
          <p:nvPr/>
        </p:nvSpPr>
        <p:spPr bwMode="auto">
          <a:xfrm>
            <a:off x="11056938" y="7158038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가입일</a:t>
            </a:r>
          </a:p>
        </p:txBody>
      </p:sp>
      <p:sp>
        <p:nvSpPr>
          <p:cNvPr id="401423" name="Rectangle 17"/>
          <p:cNvSpPr>
            <a:spLocks noChangeArrowheads="1"/>
          </p:cNvSpPr>
          <p:nvPr/>
        </p:nvSpPr>
        <p:spPr bwMode="auto">
          <a:xfrm>
            <a:off x="11056938" y="8170863"/>
            <a:ext cx="3024187" cy="8302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1424" name="Rectangle 18"/>
          <p:cNvSpPr>
            <a:spLocks noChangeArrowheads="1"/>
          </p:cNvSpPr>
          <p:nvPr/>
        </p:nvSpPr>
        <p:spPr bwMode="auto">
          <a:xfrm>
            <a:off x="11056938" y="3600450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ID</a:t>
            </a:r>
          </a:p>
        </p:txBody>
      </p:sp>
      <p:sp>
        <p:nvSpPr>
          <p:cNvPr id="401425" name="Rectangle 19"/>
          <p:cNvSpPr>
            <a:spLocks noChangeArrowheads="1"/>
          </p:cNvSpPr>
          <p:nvPr/>
        </p:nvSpPr>
        <p:spPr bwMode="auto">
          <a:xfrm>
            <a:off x="11056938" y="3990975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성명</a:t>
            </a:r>
          </a:p>
        </p:txBody>
      </p:sp>
      <p:sp>
        <p:nvSpPr>
          <p:cNvPr id="401426" name="Rectangle 20"/>
          <p:cNvSpPr>
            <a:spLocks noChangeArrowheads="1"/>
          </p:cNvSpPr>
          <p:nvPr/>
        </p:nvSpPr>
        <p:spPr bwMode="auto">
          <a:xfrm>
            <a:off x="11056938" y="43957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전화</a:t>
            </a:r>
          </a:p>
        </p:txBody>
      </p:sp>
      <p:sp>
        <p:nvSpPr>
          <p:cNvPr id="401427" name="Rectangle 21"/>
          <p:cNvSpPr>
            <a:spLocks noChangeArrowheads="1"/>
          </p:cNvSpPr>
          <p:nvPr/>
        </p:nvSpPr>
        <p:spPr bwMode="auto">
          <a:xfrm>
            <a:off x="11056938" y="47926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우편번호</a:t>
            </a:r>
          </a:p>
        </p:txBody>
      </p:sp>
      <p:sp>
        <p:nvSpPr>
          <p:cNvPr id="401428" name="Rectangle 22"/>
          <p:cNvSpPr>
            <a:spLocks noChangeArrowheads="1"/>
          </p:cNvSpPr>
          <p:nvPr/>
        </p:nvSpPr>
        <p:spPr bwMode="auto">
          <a:xfrm>
            <a:off x="11056938" y="51958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주소</a:t>
            </a:r>
          </a:p>
        </p:txBody>
      </p:sp>
      <p:sp>
        <p:nvSpPr>
          <p:cNvPr id="401429" name="Rectangle 23"/>
          <p:cNvSpPr>
            <a:spLocks noChangeArrowheads="1"/>
          </p:cNvSpPr>
          <p:nvPr/>
        </p:nvSpPr>
        <p:spPr bwMode="auto">
          <a:xfrm>
            <a:off x="11056938" y="559593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취미</a:t>
            </a:r>
          </a:p>
        </p:txBody>
      </p:sp>
      <p:sp>
        <p:nvSpPr>
          <p:cNvPr id="401430" name="Line 24"/>
          <p:cNvSpPr>
            <a:spLocks noChangeShapeType="1"/>
          </p:cNvSpPr>
          <p:nvPr/>
        </p:nvSpPr>
        <p:spPr bwMode="blackWhite">
          <a:xfrm flipV="1">
            <a:off x="7042150" y="3678238"/>
            <a:ext cx="3359150" cy="13303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01431" name="Line 25"/>
          <p:cNvSpPr>
            <a:spLocks noChangeShapeType="1"/>
          </p:cNvSpPr>
          <p:nvPr/>
        </p:nvSpPr>
        <p:spPr bwMode="blackWhite">
          <a:xfrm>
            <a:off x="6886575" y="6235700"/>
            <a:ext cx="3595688" cy="11731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2" name="Line 26"/>
          <p:cNvSpPr>
            <a:spLocks noChangeShapeType="1"/>
          </p:cNvSpPr>
          <p:nvPr/>
        </p:nvSpPr>
        <p:spPr bwMode="blackWhite">
          <a:xfrm>
            <a:off x="10401300" y="4040188"/>
            <a:ext cx="12700" cy="3038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3" name="Rectangle 27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401434" name="Rectangle 28"/>
          <p:cNvSpPr>
            <a:spLocks noChangeArrowheads="1"/>
          </p:cNvSpPr>
          <p:nvPr/>
        </p:nvSpPr>
        <p:spPr bwMode="auto">
          <a:xfrm>
            <a:off x="1108075" y="2112963"/>
            <a:ext cx="6719888" cy="679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5965" name="Group 77"/>
          <p:cNvGraphicFramePr>
            <a:graphicFrameLocks noGrp="1"/>
          </p:cNvGraphicFramePr>
          <p:nvPr/>
        </p:nvGraphicFramePr>
        <p:xfrm>
          <a:off x="1128713" y="1317625"/>
          <a:ext cx="12144595" cy="8619555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DECLARE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커서를 선언한다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9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대한 메모리 할당 및 정보를 저장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입력변수에 대한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바인드작업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6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FETCH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행을 읽어 들인 후 변수에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속성을 이용하여 행이 존재하는지 검사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처리할 행인 있다면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30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사용을 마친 커서는 반드시 닫아야 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닫고 버퍼용으로 사용중인 메모리를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다시 열수는 있지만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나 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삭제할 수 는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CURSOR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 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에 커서 선언 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CURSOR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IS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select_statement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역역에서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FETCH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INTO {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variable_lists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|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} 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CLOSE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6940" name="Group 28"/>
          <p:cNvGraphicFramePr>
            <a:graphicFrameLocks noGrp="1"/>
          </p:cNvGraphicFramePr>
          <p:nvPr/>
        </p:nvGraphicFramePr>
        <p:xfrm>
          <a:off x="1128713" y="7100888"/>
          <a:ext cx="12144594" cy="3070431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커서가 열린 상태이면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/>
          <a:lstStyle/>
          <a:p>
            <a:pPr algn="l"/>
            <a:r>
              <a:rPr lang="ko-KR" altLang="en-US" smtClean="0"/>
              <a:t>관계형 데이터베이스의 객체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368228"/>
            <a:ext cx="13315950" cy="85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5031"/>
      </p:ext>
    </p:extLst>
  </p:cSld>
  <p:clrMapOvr>
    <a:masterClrMapping/>
  </p:clrMapOvr>
  <p:transition>
    <p:random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상품별 총 입고수량을 출력하는 커서</a:t>
            </a: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NUMBER(10,0);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SUM(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FROM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buyprod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WHERE  EXTRACT(YEAR FROM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buy_date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= 2005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GROUP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WHILE 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상품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8964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변수로 받아 이름 회원명과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출력하는 커서</a:t>
            </a:r>
          </a:p>
          <a:p>
            <a:pPr defTabSz="282575"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VARCHAR2)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주부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');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LOOP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EXIT WHEN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member_cur%NOTFOUND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LOOP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반복하는 동안 커서를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모든 행이 처리되면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자동으로 커서를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LOOP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…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 LOOP; 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묵시적으로 자동 생성되므로 선언하지 않는다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3016" name="Rectangle 24"/>
          <p:cNvSpPr>
            <a:spLocks noChangeArrowheads="1"/>
          </p:cNvSpPr>
          <p:nvPr/>
        </p:nvSpPr>
        <p:spPr bwMode="blackWhite">
          <a:xfrm>
            <a:off x="1128713" y="7100888"/>
            <a:ext cx="12153900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사용하여 커서를 선언하지 않아도 동일한 결과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(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)  LOOP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886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FOR LOOP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ACCEPT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PROMPT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직업을 입력하세요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'&amp;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LOOP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489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FOR </a:t>
            </a:r>
            <a:r>
              <a:rPr lang="en-US" altLang="ko-KR" err="1">
                <a:latin typeface="HY중고딕" pitchFamily="18" charset="-127"/>
              </a:rPr>
              <a:t>mem_rec</a:t>
            </a:r>
            <a:r>
              <a:rPr lang="en-US" altLang="ko-KR">
                <a:latin typeface="HY중고딕" pitchFamily="18" charset="-127"/>
              </a:rPr>
              <a:t> IN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mem_mileage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                         FROM member ORDER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ASC)  LOOP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DBMS_OUTPUT.PUT_LINE( </a:t>
            </a:r>
            <a:r>
              <a:rPr lang="en-US" altLang="ko-KR" err="1">
                <a:latin typeface="HY중고딕" pitchFamily="18" charset="-127"/>
              </a:rPr>
              <a:t>mem_rec.mem_id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 </a:t>
            </a:r>
            <a:r>
              <a:rPr lang="en-US" altLang="ko-KR" err="1">
                <a:latin typeface="HY중고딕" pitchFamily="18" charset="-127"/>
              </a:rPr>
              <a:t>mem_rec.mem_name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</a:t>
            </a:r>
            <a:r>
              <a:rPr lang="en-US" altLang="ko-KR" err="1">
                <a:latin typeface="HY중고딕" pitchFamily="18" charset="-127"/>
              </a:rPr>
              <a:t>mem_rec.mem_mileage</a:t>
            </a:r>
            <a:r>
              <a:rPr lang="en-US" altLang="ko-KR">
                <a:latin typeface="HY중고딕" pitchFamily="18" charset="-127"/>
              </a:rPr>
              <a:t> );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</a:t>
            </a:r>
            <a:r>
              <a:rPr lang="en-US" altLang="ko-KR" smtClean="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5044" name="Rectangle 4"/>
          <p:cNvSpPr>
            <a:spLocks noChangeArrowheads="1"/>
          </p:cNvSpPr>
          <p:nvPr/>
        </p:nvSpPr>
        <p:spPr bwMode="blackWhite">
          <a:xfrm>
            <a:off x="1128713" y="6421438"/>
            <a:ext cx="12153900" cy="3402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예시에서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이상인 사람만 출력하게 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7142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472987" cy="850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처음 수행될 때 문법을 검사하고 컴파일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컴파일된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버전은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캐시에 저장되므로 이후에 호출될 때 빠르게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수행될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클라이언트간 처리 루틴 공유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모든 응용 프로그램에서 사용할 수 있도록 기능을 캡슐화 하므로 일관성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있는 데이터 변경을 보장한다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내부 구조 보안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동일한 개념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보호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권한 구현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직접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것이 아니라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권한만 주어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하도록 제한할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저장함수도 이와 같은 개념으로 서버 데이터를 보호하는데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1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472987" cy="62595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 속도 향상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저장함수 안에 지정된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하나의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Batch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인식하여 한꺼번에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 시키고 실행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en-US" altLang="ko-KR" sz="2000">
                <a:latin typeface="HY중고딕" pitchFamily="18" charset="-127"/>
              </a:rPr>
              <a:t>SQL</a:t>
            </a:r>
            <a:r>
              <a:rPr lang="ko-KR" altLang="en-US" sz="2000">
                <a:latin typeface="HY중고딕" pitchFamily="18" charset="-127"/>
              </a:rPr>
              <a:t>구문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로부터 받아서 매번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실행과정을 반복하는 것에 비해 처리속도가 현저히 향상된다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감소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보내야 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미리 저장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고로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대량의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보내는 대신에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이름과 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(Parameter)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보내면 되므로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그만큼 줄어드는 효과</a:t>
            </a:r>
          </a:p>
        </p:txBody>
      </p:sp>
      <p:sp>
        <p:nvSpPr>
          <p:cNvPr id="410627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97" name="Rectangle 17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procedure_name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79742" name="Group 62"/>
          <p:cNvGraphicFramePr>
            <a:graphicFrameLocks noGrp="1"/>
          </p:cNvGraphicFramePr>
          <p:nvPr/>
        </p:nvGraphicFramePr>
        <p:xfrm>
          <a:off x="1128713" y="6080125"/>
          <a:ext cx="12144594" cy="4096362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프로시저가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IN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expression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매개변수의 값이 없을 때 기본값 설정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1677" name="Rectangle 6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1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472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상품코드를 매개변수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(parameter)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하여 재고수량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ADD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CREATE OR REPLACE PROCEDURE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prod.prod_id%TYPE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prod.prod_totalstock%TYPE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IS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UPDATE prod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SET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+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정상적으로 업데이트 되었습니다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COMMIT;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EXCEPTION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WHEN OTHERS THEN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예외 발생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:' || SQLERRM);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ROLLBACK;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END;</a:t>
            </a:r>
          </a:p>
        </p:txBody>
      </p:sp>
      <p:sp>
        <p:nvSpPr>
          <p:cNvPr id="412675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7" name="Rectangle 3"/>
          <p:cNvSpPr>
            <a:spLocks noChangeArrowheads="1"/>
          </p:cNvSpPr>
          <p:nvPr/>
        </p:nvSpPr>
        <p:spPr bwMode="blackWhite">
          <a:xfrm>
            <a:off x="1119188" y="3105150"/>
            <a:ext cx="12153900" cy="3316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'P102000006';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EXECUTE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('P102000006', 500);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148070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EXECUTE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참조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자식테이블에 데이터를 입력하거나 수정할 때 부모테이블을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부모테이블의 데이터를 수정하거나 삭제할 때 자식테이블을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개체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도메인 무결성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5" name="Rectangle 9"/>
          <p:cNvSpPr>
            <a:spLocks noChangeArrowheads="1"/>
          </p:cNvSpPr>
          <p:nvPr/>
        </p:nvSpPr>
        <p:spPr bwMode="blackWhite">
          <a:xfrm>
            <a:off x="1119188" y="1250950"/>
            <a:ext cx="12153900" cy="698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회원아이디를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이름과 취미를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매개변수로 처리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CREATE OR REPLACE PROCEDURE usp_MemberID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( p_mem_id IN member.mem_id%TYPE,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p_mem_name OUT member.mem_name%TYPE ,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p_mem_like OUT member.mem_like%TYPE )   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IS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SELECT mem_name, mem_like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INTO p_mem_name, p_mem_like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FROM member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WHERE mem_id = p_mem_id;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END;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14723" name="Rectangle 1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99080" name="Rectangle 8"/>
          <p:cNvSpPr>
            <a:spLocks noChangeArrowheads="1"/>
          </p:cNvSpPr>
          <p:nvPr/>
        </p:nvSpPr>
        <p:spPr bwMode="blackWhite">
          <a:xfrm>
            <a:off x="1119188" y="4721225"/>
            <a:ext cx="12153900" cy="4310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 (cont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.) -&gt;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전체를 </a:t>
            </a:r>
            <a:r>
              <a:rPr lang="ko-KR" altLang="en-US" sz="2000" err="1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블록한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후 스크립트 실행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EXECUTE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usp_MemberID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('a001',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mem_like;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99082" name="Rectangle 10"/>
          <p:cNvSpPr>
            <a:spLocks noChangeArrowheads="1"/>
          </p:cNvSpPr>
          <p:nvPr/>
        </p:nvSpPr>
        <p:spPr bwMode="blackWhite">
          <a:xfrm>
            <a:off x="1128713" y="1317625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매개변수의 간단 출력</a:t>
            </a: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VAR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통하여 변수선언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변수를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사용할때는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":"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사용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문으로 변수의 값을 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3" name="Rectangle 3"/>
          <p:cNvSpPr>
            <a:spLocks noChangeArrowheads="1"/>
          </p:cNvSpPr>
          <p:nvPr/>
        </p:nvSpPr>
        <p:spPr bwMode="blackWhite">
          <a:xfrm>
            <a:off x="1119188" y="1249363"/>
            <a:ext cx="12153900" cy="91424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CREATE OR REPLACE PROCEDURE </a:t>
            </a:r>
            <a:r>
              <a:rPr lang="en-US" altLang="ko-KR" err="1">
                <a:latin typeface="HY중고딕" pitchFamily="18" charset="-127"/>
              </a:rPr>
              <a:t>usp_MemberCartTop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( 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                 IN  VARCHAR2,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p_amt</a:t>
            </a:r>
            <a:r>
              <a:rPr lang="en-US" altLang="ko-KR">
                <a:latin typeface="HY중고딕" pitchFamily="18" charset="-127"/>
              </a:rPr>
              <a:t>                OUT  NUMBER ,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   OUT </a:t>
            </a:r>
            <a:r>
              <a:rPr lang="en-US" altLang="ko-KR" err="1">
                <a:latin typeface="HY중고딕" pitchFamily="18" charset="-127"/>
              </a:rPr>
              <a:t>member.mem_name%TYPE</a:t>
            </a:r>
            <a:r>
              <a:rPr lang="en-US" altLang="ko-KR">
                <a:latin typeface="HY중고딕" pitchFamily="18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IS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VARCHAR2(5);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:= (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|| '%');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SELECT 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mem_amt</a:t>
            </a:r>
            <a:r>
              <a:rPr lang="en-US" altLang="ko-KR">
                <a:latin typeface="HY중고딕" pitchFamily="18" charset="-127"/>
              </a:rPr>
              <a:t>  INTO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p_amt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FROM (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</a:t>
            </a:r>
            <a:r>
              <a:rPr lang="en-US" altLang="ko-KR" err="1">
                <a:latin typeface="HY중고딕" pitchFamily="18" charset="-127"/>
              </a:rPr>
              <a:t>mem_amt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FROM member, cart, prod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WHERE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 LIKE </a:t>
            </a:r>
            <a:r>
              <a:rPr lang="en-US" altLang="ko-KR" err="1">
                <a:latin typeface="HY중고딕" pitchFamily="18" charset="-127"/>
              </a:rPr>
              <a:t>v_year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mem_id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prod_id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GROUP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   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ORDER BY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 DESC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)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WHERE  ROWNUM &lt;= 1 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END; </a:t>
            </a:r>
            <a:endParaRPr lang="en-US" altLang="ko-KR" smtClean="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1677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1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677775" cy="4724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 (cont.)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VARCHAR2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 NUMBER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EXEC </a:t>
            </a:r>
            <a:r>
              <a:rPr lang="en-US" altLang="ko-KR" sz="2000" err="1">
                <a:latin typeface="HY중고딕" pitchFamily="18" charset="-127"/>
              </a:rPr>
              <a:t>usp_MemberCartTop</a:t>
            </a:r>
            <a:r>
              <a:rPr lang="en-US" altLang="ko-KR" sz="2000">
                <a:latin typeface="HY중고딕" pitchFamily="18" charset="-127"/>
              </a:rPr>
              <a:t>('2005', :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, :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);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smtClean="0">
                <a:latin typeface="HY중고딕" pitchFamily="18" charset="-127"/>
              </a:rPr>
              <a:t>send_amt;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779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257087" cy="912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코드와 월을 입력하면 해당 월에 대한 해당 상품의 입고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처리해 화면에 출력하시오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프로시저명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usp_prod_info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b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입력형식은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'YYYYMM'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이라 가정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및 출고는 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OUT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매개변수로 처리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8819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363450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Procedure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갖는 장점은 동일하다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반환값이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오라클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내장함수처럼 사용할 수 있다는 것이다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자주 반복되는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복잡한 계산식을 사용자가 만들어서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일반 함수처럼 사용할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반환할 데이터 타입을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선언해야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실행영역에서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있어야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198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  <p:sp>
        <p:nvSpPr>
          <p:cNvPr id="1499141" name="Rectangle 5"/>
          <p:cNvSpPr>
            <a:spLocks noChangeArrowheads="1"/>
          </p:cNvSpPr>
          <p:nvPr/>
        </p:nvSpPr>
        <p:spPr bwMode="blackWhite">
          <a:xfrm>
            <a:off x="1128713" y="6761163"/>
            <a:ext cx="12368212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</a:rPr>
              <a:t> SELECT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en-US" err="1">
                <a:latin typeface="HY중고딕" pitchFamily="18" charset="-127"/>
              </a:rPr>
              <a:t>cart_member</a:t>
            </a:r>
            <a:r>
              <a:rPr lang="en-US" altLang="en-US">
                <a:latin typeface="HY중고딕" pitchFamily="18" charset="-127"/>
              </a:rPr>
              <a:t>, 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FROM member WHERE </a:t>
            </a:r>
            <a:r>
              <a:rPr lang="en-US" altLang="ko-KR" err="1">
                <a:latin typeface="HY중고딕" pitchFamily="18" charset="-127"/>
              </a:rPr>
              <a:t>mem_id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)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FROM cart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WHERE </a:t>
            </a:r>
            <a:r>
              <a:rPr lang="en-US" altLang="en-US">
                <a:latin typeface="HY중고딕" pitchFamily="18" charset="-127"/>
              </a:rPr>
              <a:t> </a:t>
            </a:r>
            <a:r>
              <a:rPr lang="en-US" altLang="en-US" err="1">
                <a:latin typeface="HY중고딕" pitchFamily="18" charset="-127"/>
              </a:rPr>
              <a:t>cart_no</a:t>
            </a:r>
            <a:r>
              <a:rPr lang="en-US" altLang="en-US">
                <a:latin typeface="HY중고딕" pitchFamily="18" charset="-127"/>
              </a:rPr>
              <a:t> = </a:t>
            </a:r>
            <a:r>
              <a:rPr lang="en-US" altLang="en-US" smtClean="0">
                <a:latin typeface="HY중고딕" pitchFamily="18" charset="-127"/>
              </a:rPr>
              <a:t>'2005040100001';</a:t>
            </a: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153900" cy="5103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function_name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data_type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98145" name="Group 33"/>
          <p:cNvGraphicFramePr>
            <a:graphicFrameLocks noGrp="1"/>
          </p:cNvGraphicFramePr>
          <p:nvPr/>
        </p:nvGraphicFramePr>
        <p:xfrm>
          <a:off x="1128713" y="6421438"/>
          <a:ext cx="12144595" cy="3836625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9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, OUT,  IN OUT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있으며 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data_type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반환되는 값의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datatype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0893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/>
        </p:nvSpPr>
        <p:spPr bwMode="blackWhite">
          <a:xfrm>
            <a:off x="1119188" y="1239838"/>
            <a:ext cx="12091987" cy="8313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 아이디를 받으면 해당 이름을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리턴하는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함수 만들기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CREATE OR REPLACE FUNCTION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fn_memName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	         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(p_mem_id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VARCHAR2 )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RETURN VARCHAR2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   r_name VARCHAR2(30);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SELECT mem_name INTO r_name FROM member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WHERE mem_id = p_mem_id;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RETURN r_name;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WHEN OTHERS THEN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DBMS_OUTPUT.PUT_LINE('예외 발생:' || SQLERRM);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RETURN null;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END;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1891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7" name="Rectangle 5"/>
          <p:cNvSpPr>
            <a:spLocks noChangeArrowheads="1"/>
          </p:cNvSpPr>
          <p:nvPr/>
        </p:nvSpPr>
        <p:spPr bwMode="blackWhite">
          <a:xfrm>
            <a:off x="1128713" y="1317625"/>
            <a:ext cx="12368212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latin typeface="굴림체" pitchFamily="49" charset="-127"/>
                <a:ea typeface="굴림체" pitchFamily="49" charset="-127"/>
              </a:rPr>
            </a:b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VARCHAR2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EXECUTE :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('a001') 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FROM cart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WHERE 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= '2005040100001'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291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2570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상품코드를 입력 받으면 해당년도의 평균 판매 횟수를 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반환하는 함수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CREATE OR REPLACE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FUNCTION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fn_prodAvgQty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(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p_year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IN NUMBER DEFAULT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(EXTRACT(YEAR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SYSDATE)),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p_prod_id IN VARCHAR2)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RETURN NUMBER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r_qty NUMBER(10);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v_year VARCHAR2(5) := TO_CHAR(p_year) || '%';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SELECT NVL(AVG(cart_qty),0) INTO r_qty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FROM cart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p_prod_id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AND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cart_no like v_year;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RETURN r_qty;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WHEN OTHERS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DBMS_OUTPUT.PUT_LINE('예외 발생:' || SQLERRM);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RETURN 0;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END</a:t>
            </a:r>
            <a:r>
              <a:rPr lang="ko-KR" altLang="ko-KR" sz="24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4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39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하나의 테이블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혹은 여러 테이블에 대하여 특정 사용자나 조직의 관점에서 데이터를 바라볼 수 있도록 해주는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가상 테이블</a:t>
            </a:r>
          </a:p>
        </p:txBody>
      </p:sp>
      <p:pic>
        <p:nvPicPr>
          <p:cNvPr id="4403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238" y="4235450"/>
            <a:ext cx="11106150" cy="4575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368212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qty NUMBER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2004, 'P101000002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(2005, 'P101000002');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(2004,prod_id) "2004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(2005,prod_id) "2005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FROM prod</a:t>
            </a:r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b="1" smtClean="0"/>
              <a:t>03. </a:t>
            </a:r>
            <a:r>
              <a:rPr lang="ko-KR" altLang="en-US" b="1" err="1" smtClean="0"/>
              <a:t>트리거</a:t>
            </a:r>
            <a:endParaRPr lang="ko-KR" altLang="en-US" b="1" smtClean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771480" y="161332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다음은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(trigger)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의 사전적인 의미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오라클에서의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역시 해당 단어의 의미처럼 어떤 이벤트가 발생하면 자동적으로 방아쇠가 당겨져 총알이 발사되듯이 특정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테이블이 변경되면 이를 이벤트로 다른 테이블이 자동으로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연쇄적으로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변경되도록 하기 위해서 사용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특정 동작을 이벤트로 그로 인해서만 실행되는 프로시저의 일종</a:t>
            </a:r>
          </a:p>
        </p:txBody>
      </p:sp>
      <p:sp>
        <p:nvSpPr>
          <p:cNvPr id="17412" name="AutoShape 21"/>
          <p:cNvSpPr>
            <a:spLocks noChangeArrowheads="1"/>
          </p:cNvSpPr>
          <p:nvPr/>
        </p:nvSpPr>
        <p:spPr bwMode="auto">
          <a:xfrm>
            <a:off x="1080135" y="2520316"/>
            <a:ext cx="13081635" cy="159107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①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총의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방아쇠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 =HAIR TRIGGER.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②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제동기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제륜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制輪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장치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③ 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연쇄 반응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생리 현상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일련의 사건 등을 유발하는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계기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유인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자극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843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720090" y="1303860"/>
            <a:ext cx="12961620" cy="172055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만들기 위한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CREATE TRIGGER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문의 형식은 다음과 같습니다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60" name="AutoShape 21"/>
          <p:cNvSpPr>
            <a:spLocks noChangeArrowheads="1"/>
          </p:cNvSpPr>
          <p:nvPr/>
        </p:nvSpPr>
        <p:spPr bwMode="auto">
          <a:xfrm>
            <a:off x="960120" y="2764416"/>
            <a:ext cx="13081635" cy="659669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</a:rPr>
              <a:t>CREATE TRIGGER </a:t>
            </a:r>
            <a:r>
              <a:rPr lang="en-US" altLang="ko-KR" sz="2800" i="1" err="1">
                <a:solidFill>
                  <a:srgbClr val="FF0000"/>
                </a:solidFill>
              </a:rPr>
              <a:t>trigger_name</a:t>
            </a:r>
            <a:r>
              <a:rPr lang="en-US" altLang="ko-KR" sz="2800">
                <a:solidFill>
                  <a:srgbClr val="FF0000"/>
                </a:solidFill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timing</a:t>
            </a:r>
            <a:r>
              <a:rPr lang="en-US" altLang="ko-KR" sz="2800"/>
              <a:t>[BEFORE|AFTER] </a:t>
            </a:r>
            <a:r>
              <a:rPr lang="en-US" altLang="ko-KR" sz="2800" i="1"/>
              <a:t>event</a:t>
            </a:r>
            <a:r>
              <a:rPr lang="en-US" altLang="ko-KR" sz="2800"/>
              <a:t>[INSERT|UPDATE|DELETE]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ON </a:t>
            </a:r>
            <a:r>
              <a:rPr lang="en-US" altLang="ko-KR" sz="2800" i="1" err="1"/>
              <a:t>table_name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[FOR EACH ROW]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[WHEN conditions]</a:t>
            </a:r>
          </a:p>
          <a:p>
            <a:pPr algn="l">
              <a:lnSpc>
                <a:spcPct val="150000"/>
              </a:lnSpc>
            </a:pP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statement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END</a:t>
            </a:r>
          </a:p>
        </p:txBody>
      </p:sp>
      <p:sp>
        <p:nvSpPr>
          <p:cNvPr id="1946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>
          <a:xfrm>
            <a:off x="720090" y="1296219"/>
            <a:ext cx="12961620" cy="784123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타이밍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[BEFORE]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타이밍은 어떤 테이블에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실행될 때 해당 문장이 실행되기 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[AFTER]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타이밍은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실행되고 난 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사용자가 어떤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실행했을 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것인지를 결정합니다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몸체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해당 타이밍에 해당 이벤트가 발생하게 되면 실행될 기본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로직이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포함되는 부분으로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4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151696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720090" y="1872283"/>
            <a:ext cx="12961620" cy="770485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유형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유형은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의해 문장 레벨 트리거와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나눈다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가 생략되면 문장 레벨 트리거이고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정의하고자 할 때에는 반드시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기술해야만 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문장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어떤 사용자가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설정되어 있는 테이블에 대해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실행할 때 단 한번만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때 사용합니다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문에 의해서 여러 개의 행이 변경된다면 각 행이 변경될 때마다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발생시키는 방법입니다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만약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개의 행이 변경되면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번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720090" y="16562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조건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조건은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트리거에서만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설정할 수 있으며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이벤트에 정의된 테이블에 이벤트가 발생할 때 보다 구체적인 데이터 검색 조건을 부여할 때 사용됩니다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2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79688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720090" y="1224211"/>
            <a:ext cx="12961620" cy="878497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새로운 데이터가 들어오면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메시지를 출력도록 문장 레벨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작성하기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 파일이름을 입력하여 새로 생긴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파일에 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파일이름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:TRIG01.SQL)  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만들어진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트리거확인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7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9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2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3" name="AutoShape 21"/>
          <p:cNvSpPr>
            <a:spLocks noChangeArrowheads="1"/>
          </p:cNvSpPr>
          <p:nvPr/>
        </p:nvSpPr>
        <p:spPr bwMode="auto">
          <a:xfrm>
            <a:off x="960119" y="4104531"/>
            <a:ext cx="12361545" cy="413361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3564" name="AutoShape 21"/>
          <p:cNvSpPr>
            <a:spLocks noChangeArrowheads="1"/>
          </p:cNvSpPr>
          <p:nvPr/>
        </p:nvSpPr>
        <p:spPr bwMode="auto">
          <a:xfrm>
            <a:off x="1080135" y="9065184"/>
            <a:ext cx="12361545" cy="642581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SELECT TRIGGER_NAME FROM USER_TRIGGERS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720090" y="1728267"/>
            <a:ext cx="12961620" cy="806489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추가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새로운 상품분류가 추가되자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메시지가 출력되는 것을 보면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수행되었음을 확인할 수 있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음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1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3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7" name="AutoShape 21"/>
          <p:cNvSpPr>
            <a:spLocks noChangeArrowheads="1"/>
          </p:cNvSpPr>
          <p:nvPr/>
        </p:nvSpPr>
        <p:spPr bwMode="auto">
          <a:xfrm>
            <a:off x="960120" y="2448347"/>
            <a:ext cx="13081635" cy="588161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SERVEROUTPUT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INSERT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INTO LPROD(LPROD_ID, LPROD_GU, LPROD_NM) VALUES(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MAX(LPROD_ID) + 1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'P' || (SUBSTR(MAX(LPROD_GU),2)+1)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트리거추가값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</a:p>
          <a:p>
            <a:pPr>
              <a:lnSpc>
                <a:spcPct val="150000"/>
              </a:lnSpc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LPROD;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4" name="내용 개체 틀 6"/>
          <p:cNvSpPr>
            <a:spLocks noGrp="1"/>
          </p:cNvSpPr>
          <p:nvPr>
            <p:ph idx="1"/>
          </p:nvPr>
        </p:nvSpPr>
        <p:spPr>
          <a:xfrm>
            <a:off x="720090" y="118840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 사원 테이블에 새로운 데이터가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 사원이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 테이블에 새로운 데이터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 신입 사원의 급여 정보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자동으로 생성하도록 하기 위해서 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신입사원의 급여는 일괄적으로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200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으로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)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직원을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저장할 테이블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생성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72548" y="4536579"/>
            <a:ext cx="12241530" cy="439248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TABLE EMP01(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EMPNAME VARCHAR2(45),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EMPJOB  VARCHAR2(60)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48682" y="1728267"/>
            <a:ext cx="12241530" cy="56166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급여를 저장할 테이블 생성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TABLE SAL01(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   NUMBER(7,2),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EMPNO NUMBER(4) REFERENCES EMP01(EMPNO)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5540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>
                <a:latin typeface="HY중고딕" pitchFamily="18" charset="-127"/>
              </a:rPr>
              <a:t>	</a:t>
            </a:r>
            <a:endParaRPr lang="ko-KR" altLang="en-US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325" y="2171700"/>
            <a:ext cx="12501563" cy="55006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662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6628" name="내용 개체 틀 6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급여번호를 자동 생성하는 시퀀스를 정의하고 이 시퀀스로부터 일련번호를 얻어 급여번호에 부여합시다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629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SEQUENCE SAL01_SALNO_SEQ; </a:t>
            </a:r>
          </a:p>
        </p:txBody>
      </p:sp>
      <p:sp>
        <p:nvSpPr>
          <p:cNvPr id="26630" name="AutoShape 21"/>
          <p:cNvSpPr>
            <a:spLocks noChangeArrowheads="1"/>
          </p:cNvSpPr>
          <p:nvPr/>
        </p:nvSpPr>
        <p:spPr bwMode="auto">
          <a:xfrm>
            <a:off x="1080135" y="4320555"/>
            <a:ext cx="12241530" cy="590465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TRG_02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SAL01 VALUES(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SAL01_SALNO_SEQ.NEXTVAL, 100, :NEW.EMPNO);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765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7652" name="내용 개체 틀 6"/>
          <p:cNvSpPr>
            <a:spLocks noGrp="1"/>
          </p:cNvSpPr>
          <p:nvPr>
            <p:ph idx="1"/>
          </p:nvPr>
        </p:nvSpPr>
        <p:spPr>
          <a:xfrm>
            <a:off x="720090" y="34564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/>
              <a:t>4. </a:t>
            </a:r>
            <a:r>
              <a:rPr lang="ko-KR" altLang="en-US" sz="2800" smtClean="0"/>
              <a:t>사원 테이블에 </a:t>
            </a:r>
            <a:r>
              <a:rPr lang="ko-KR" altLang="en-US" sz="2800" err="1" smtClean="0"/>
              <a:t>로우를</a:t>
            </a:r>
            <a:r>
              <a:rPr lang="ko-KR" altLang="en-US" sz="2800" smtClean="0"/>
              <a:t> 추가합니다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27653" name="AutoShape 21"/>
          <p:cNvSpPr>
            <a:spLocks noChangeArrowheads="1"/>
          </p:cNvSpPr>
          <p:nvPr/>
        </p:nvSpPr>
        <p:spPr bwMode="auto">
          <a:xfrm>
            <a:off x="1080135" y="1224211"/>
            <a:ext cx="12241530" cy="223224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EMP01 VALUES(2,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전수빈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프로그래머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7655" name="_x285035608" descr="EMB000014d426a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324" y="4139761"/>
            <a:ext cx="10614760" cy="630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720090" y="1440235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삭제되면 그 사원의 급여 정보도 자동 삭제되는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보도록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이번에는 사원 테이블의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삭제해보자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676" name="AutoShape 21"/>
          <p:cNvSpPr>
            <a:spLocks noChangeArrowheads="1"/>
          </p:cNvSpPr>
          <p:nvPr/>
        </p:nvSpPr>
        <p:spPr bwMode="auto">
          <a:xfrm>
            <a:off x="960120" y="3528457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8678" name="_x285036648" descr="EMB000014d426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6" y="4440555"/>
            <a:ext cx="11198900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3312368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사원번호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급여 테이블에서 참조하고 있기 때문에 삭제가 불가능하다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삭제되려면 그 사원의 급여 정보도 급여 테이블에서 삭제되어야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사원의 정보가 제거 될 때 그 사원의 급여 정보도 함께 삭제하는 내용을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700" name="AutoShape 21"/>
          <p:cNvSpPr>
            <a:spLocks noChangeArrowheads="1"/>
          </p:cNvSpPr>
          <p:nvPr/>
        </p:nvSpPr>
        <p:spPr bwMode="auto">
          <a:xfrm>
            <a:off x="960120" y="4680595"/>
            <a:ext cx="12241530" cy="496855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TRG_03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DELETE 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SAL01 WHERE EMPNO=: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old.EMPNO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>
          <a:xfrm>
            <a:off x="840105" y="1440235"/>
            <a:ext cx="12961620" cy="8881110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960120" y="2088307"/>
            <a:ext cx="12241530" cy="20162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SAL01;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0727" name="_x285036088" descr="EMB000014d426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5" y="4320540"/>
            <a:ext cx="11521440" cy="61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3.1 </a:t>
            </a:r>
            <a:r>
              <a:rPr lang="ko-KR" altLang="en-US" smtClean="0"/>
              <a:t>트리거 삭제</a:t>
            </a:r>
          </a:p>
        </p:txBody>
      </p:sp>
      <p:sp>
        <p:nvSpPr>
          <p:cNvPr id="31747" name="내용 개체 틀 2"/>
          <p:cNvSpPr>
            <a:spLocks noGrp="1"/>
          </p:cNvSpPr>
          <p:nvPr>
            <p:ph idx="1"/>
          </p:nvPr>
        </p:nvSpPr>
        <p:spPr>
          <a:xfrm>
            <a:off x="720090" y="1800275"/>
            <a:ext cx="12961620" cy="7128392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DROP TIGGER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다음에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명을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8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84010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DROP TRIGGER TRG_02;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예제를 통한 </a:t>
            </a:r>
            <a:r>
              <a:rPr lang="ko-KR" altLang="en-US" b="1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적용</a:t>
            </a:r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720090" y="2160315"/>
            <a:ext cx="12961620" cy="7128392"/>
          </a:xfrm>
        </p:spPr>
        <p:txBody>
          <a:bodyPr lIns="144018" tIns="72009" rIns="144018" bIns="72009"/>
          <a:lstStyle/>
          <a:p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상품 테이블의 예제를 통해서 실질적인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적용 예를 살펴보도록 합시다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2773" name="_x285034088" descr="EMB000014d426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8372" y="3744491"/>
            <a:ext cx="8161020" cy="403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296162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6" name="AutoShape 21"/>
          <p:cNvSpPr>
            <a:spLocks noChangeArrowheads="1"/>
          </p:cNvSpPr>
          <p:nvPr/>
        </p:nvSpPr>
        <p:spPr bwMode="auto">
          <a:xfrm>
            <a:off x="720090" y="3744491"/>
            <a:ext cx="12841605" cy="482453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PROD_NAME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VARCHAR2(12) NOT NULL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PROD_JEJO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VARCHAR(12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          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제조사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PROD_SALE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소비자가격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 DEFAULT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0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재고수량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상품테이블의 재고수량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통해서 실질적인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적용 예를 살펴보도록 하겠습니다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우선 상품 테이블에 다음과 같은 샘플 데이터를 입력해봅시다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0" name="AutoShape 21"/>
          <p:cNvSpPr>
            <a:spLocks noChangeArrowheads="1"/>
          </p:cNvSpPr>
          <p:nvPr/>
        </p:nvSpPr>
        <p:spPr bwMode="auto">
          <a:xfrm>
            <a:off x="720090" y="2160269"/>
            <a:ext cx="12841605" cy="360044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입고번호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REFERENCES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PRODUCT(PROD_ID),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IPGO_DAY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DATE DEFAULT SYSDATE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입고일자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IPGO_QTY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IPGO_COST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입고단가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IPGO_AMOUNT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입고금액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  <p:sp>
        <p:nvSpPr>
          <p:cNvPr id="34821" name="AutoShape 21"/>
          <p:cNvSpPr>
            <a:spLocks noChangeArrowheads="1"/>
          </p:cNvSpPr>
          <p:nvPr/>
        </p:nvSpPr>
        <p:spPr bwMode="auto">
          <a:xfrm>
            <a:off x="960120" y="7272883"/>
            <a:ext cx="12841605" cy="273630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('A00001','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세탁기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500);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('A00002','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700);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('A00003','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냉장고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600);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</a:t>
            </a:r>
          </a:p>
        </p:txBody>
      </p:sp>
      <p:sp>
        <p:nvSpPr>
          <p:cNvPr id="35844" name="AutoShape 21"/>
          <p:cNvSpPr>
            <a:spLocks noChangeArrowheads="1"/>
          </p:cNvSpPr>
          <p:nvPr/>
        </p:nvSpPr>
        <p:spPr bwMode="auto">
          <a:xfrm>
            <a:off x="600075" y="3024411"/>
            <a:ext cx="12841605" cy="705678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TRG_04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 IPGO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UPDATE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+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NEW.IPGO_QTY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NEW.PROD_ID;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20000"/>
              </a:lnSpc>
              <a:buFont typeface="Wingdings" pitchFamily="2" charset="2"/>
              <a:buNone/>
            </a:pPr>
            <a:endParaRPr lang="ko-KR" altLang="ko-KR" sz="200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1663700"/>
            <a:ext cx="10348912" cy="7472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600075" y="1276591"/>
            <a:ext cx="13441680" cy="909263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실행시킨 후 입고 테이블에 행을 추가합니다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테이블에는 물론 상품 테이블의 재고 수량이 변경됨을 확인할 수 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36868" name="AutoShape 21"/>
          <p:cNvSpPr>
            <a:spLocks noChangeArrowheads="1"/>
          </p:cNvSpPr>
          <p:nvPr/>
        </p:nvSpPr>
        <p:spPr bwMode="auto">
          <a:xfrm>
            <a:off x="600075" y="2640330"/>
            <a:ext cx="13321665" cy="252054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IPGO(IPGO_ID, PROD_ID, IPGO_QTY, IPGO_COST, IPGO_AMOUNT) 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VALUES(1, 'A00001', 5, 320, 1600);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6870" name="_x285033608" descr="EMB000014d426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460" y="5290557"/>
            <a:ext cx="8379996" cy="503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입고 트리거 작성하기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6. </a:t>
            </a:r>
            <a:r>
              <a:rPr lang="ko-KR" altLang="en-US" sz="2800" smtClean="0"/>
              <a:t>입고 테이블에 상품이 입력되면 자동으로 상품 테이블의 재고 수량이 증가하게 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입고 테이블에 또 다른 상품을 입력합니다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37892" name="AutoShape 21"/>
          <p:cNvSpPr>
            <a:spLocks noChangeArrowheads="1"/>
          </p:cNvSpPr>
          <p:nvPr/>
        </p:nvSpPr>
        <p:spPr bwMode="auto">
          <a:xfrm>
            <a:off x="600075" y="2880360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r>
              <a:rPr lang="en-US" altLang="ko-KR" sz="2600"/>
              <a:t>INSERT INTO </a:t>
            </a:r>
            <a:r>
              <a:rPr lang="en-US" altLang="ko-KR" sz="2600" smtClean="0"/>
              <a:t>IPGO</a:t>
            </a:r>
            <a:r>
              <a:rPr lang="en-US" altLang="ko-KR" sz="2600"/>
              <a:t>(IPGO_ID, PROD_ID, IPGO_QTY, IPGO_COST, IPGO_MONEY) </a:t>
            </a:r>
            <a:endParaRPr lang="ko-KR" altLang="en-US" sz="2600"/>
          </a:p>
          <a:p>
            <a:pPr algn="l"/>
            <a:r>
              <a:rPr lang="en-US" altLang="ko-KR" sz="2600" smtClean="0"/>
              <a:t>		 VALUES(2</a:t>
            </a:r>
            <a:r>
              <a:rPr lang="en-US" altLang="ko-KR" sz="2600"/>
              <a:t>, 'A00002', 10, 680, 6800);</a:t>
            </a:r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IPGO;</a:t>
            </a:r>
            <a:endParaRPr lang="ko-KR" altLang="en-US" sz="2600"/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PRODUCT;</a:t>
            </a:r>
            <a:endParaRPr lang="ko-KR" altLang="en-US" sz="2600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7894" name="_x285034968" descr="EMB000014d426a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0390" y="4800600"/>
            <a:ext cx="8641080" cy="54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이미 입고된 상품에 대해서 입고 수량이 변경되면 상품 테이블의 재고수량 역시 변경되어야 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이를 위한 갱신 트리거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:TRIG05.SQL) </a:t>
            </a:r>
            <a:endParaRPr lang="ko-KR" altLang="en-US" sz="2800" smtClean="0"/>
          </a:p>
        </p:txBody>
      </p:sp>
      <p:sp>
        <p:nvSpPr>
          <p:cNvPr id="38916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528066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 </a:t>
            </a:r>
            <a:r>
              <a:rPr lang="ko-KR" altLang="en-US" sz="2800"/>
              <a:t>갱신 </a:t>
            </a:r>
            <a:r>
              <a:rPr lang="ko-KR" altLang="en-US" sz="2800" err="1"/>
              <a:t>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TRG03</a:t>
            </a:r>
          </a:p>
          <a:p>
            <a:pPr algn="l"/>
            <a:r>
              <a:rPr lang="en-US" altLang="ko-KR" sz="2800"/>
              <a:t>AFTER UPDATE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+ (-:old.</a:t>
            </a:r>
            <a:r>
              <a:rPr lang="ko-KR" altLang="en-US" sz="2800"/>
              <a:t>입고수량</a:t>
            </a:r>
            <a:r>
              <a:rPr lang="en-US" altLang="ko-KR" sz="2800"/>
              <a:t>+:new.</a:t>
            </a:r>
            <a:r>
              <a:rPr lang="ko-KR" altLang="en-US" sz="2800"/>
              <a:t>입고수량</a:t>
            </a:r>
            <a:r>
              <a:rPr lang="en-US" altLang="ko-KR" sz="2800"/>
              <a:t>) 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:new.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38917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번의 입고수량을 </a:t>
            </a:r>
            <a:r>
              <a:rPr lang="en-US" altLang="ko-KR" sz="2800" smtClean="0"/>
              <a:t>10</a:t>
            </a:r>
            <a:r>
              <a:rPr lang="ko-KR" altLang="en-US" sz="2800" smtClean="0"/>
              <a:t>으로 변경하였더니 냉장고의 재고 수량 역시 </a:t>
            </a:r>
            <a:r>
              <a:rPr lang="en-US" altLang="ko-KR" sz="2800" smtClean="0"/>
              <a:t>15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</a:t>
            </a:r>
            <a:endParaRPr lang="ko-KR" altLang="en-US" sz="2800" smtClean="0"/>
          </a:p>
        </p:txBody>
      </p:sp>
      <p:sp>
        <p:nvSpPr>
          <p:cNvPr id="39940" name="AutoShape 21"/>
          <p:cNvSpPr>
            <a:spLocks noChangeArrowheads="1"/>
          </p:cNvSpPr>
          <p:nvPr/>
        </p:nvSpPr>
        <p:spPr bwMode="auto">
          <a:xfrm>
            <a:off x="600075" y="2640330"/>
            <a:ext cx="13201650" cy="216027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입고 </a:t>
            </a:r>
            <a:r>
              <a:rPr lang="en-US" altLang="ko-KR" sz="2800"/>
              <a:t>SET </a:t>
            </a:r>
            <a:r>
              <a:rPr lang="ko-KR" altLang="en-US" sz="2800"/>
              <a:t>입고수량</a:t>
            </a:r>
            <a:r>
              <a:rPr lang="en-US" altLang="ko-KR" sz="2800"/>
              <a:t>=10, </a:t>
            </a:r>
            <a:r>
              <a:rPr lang="ko-KR" altLang="en-US" sz="2800"/>
              <a:t>입고금액</a:t>
            </a:r>
            <a:r>
              <a:rPr lang="en-US" altLang="ko-KR" sz="2800"/>
              <a:t>=2200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3994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994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9943" name="_x285034648" descr="EMB000014d426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60" y="4680586"/>
            <a:ext cx="8521065" cy="5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입고 테이블에서 입고되었던 상황이 삭제되면 상품 테이블에 재고수량에서 삭제된 입고수량 만큼을 빼는 삭제 </a:t>
            </a:r>
            <a:r>
              <a:rPr lang="ko-KR" altLang="en-US" sz="2800" err="1" smtClean="0"/>
              <a:t>트리거</a:t>
            </a:r>
            <a:r>
              <a:rPr lang="ko-KR" altLang="en-US" sz="2800" smtClean="0"/>
              <a:t>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:TRIG06.SQL) </a:t>
            </a:r>
            <a:endParaRPr lang="ko-KR" altLang="en-US" sz="2800" smtClean="0"/>
          </a:p>
        </p:txBody>
      </p:sp>
      <p:sp>
        <p:nvSpPr>
          <p:cNvPr id="40964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444055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</a:t>
            </a:r>
            <a:r>
              <a:rPr lang="ko-KR" altLang="en-US" sz="2800" err="1"/>
              <a:t>삭제트리거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TRG04</a:t>
            </a:r>
          </a:p>
          <a:p>
            <a:pPr algn="l"/>
            <a:r>
              <a:rPr lang="en-US" altLang="ko-KR" sz="2800"/>
              <a:t>AFTER DELETE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- :old.</a:t>
            </a:r>
            <a:r>
              <a:rPr lang="ko-KR" altLang="en-US" sz="2800"/>
              <a:t>입고수량</a:t>
            </a:r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:old.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4096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1987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번호가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번인 행을 삭제하였더니 냉장고의 재고 수량 역시 </a:t>
            </a:r>
            <a:r>
              <a:rPr lang="en-US" altLang="ko-KR" sz="2800" smtClean="0"/>
              <a:t>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41988" name="AutoShape 21"/>
          <p:cNvSpPr>
            <a:spLocks noChangeArrowheads="1"/>
          </p:cNvSpPr>
          <p:nvPr/>
        </p:nvSpPr>
        <p:spPr bwMode="auto">
          <a:xfrm>
            <a:off x="960120" y="2760345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DELETE </a:t>
            </a:r>
            <a:r>
              <a:rPr lang="ko-KR" altLang="en-US" sz="2800"/>
              <a:t>입고 </a:t>
            </a:r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41992" name="_x285032648" descr="EMB000014d426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0330" y="4560571"/>
            <a:ext cx="8281035" cy="51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7" name="Rectangle 3"/>
          <p:cNvSpPr>
            <a:spLocks noChangeArrowheads="1"/>
          </p:cNvSpPr>
          <p:nvPr/>
        </p:nvSpPr>
        <p:spPr bwMode="blackWhite">
          <a:xfrm>
            <a:off x="1119188" y="1317625"/>
            <a:ext cx="12153900" cy="4840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에서는 절차적 무결성 제약을 강화하는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라는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메커니즘을 제공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자기가 종속된 특정 테이블에서 데이터의 변화가 발생했을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INSERT,UPDATE,DELETE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자동으로 실행되는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아주 특별한 종류의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하나의 테이블과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연관되어서 만들어 진다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주로 데이터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(Data 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빠른 수행 성능을 보장하기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위해 사용되어 진다</a:t>
            </a:r>
          </a:p>
        </p:txBody>
      </p:sp>
      <p:sp>
        <p:nvSpPr>
          <p:cNvPr id="425987" name="Rectangle 5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1238" name="Rectangle 54"/>
          <p:cNvSpPr>
            <a:spLocks noChangeArrowheads="1"/>
          </p:cNvSpPr>
          <p:nvPr/>
        </p:nvSpPr>
        <p:spPr bwMode="blackWhite">
          <a:xfrm>
            <a:off x="1119188" y="6308725"/>
            <a:ext cx="12153900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주의 사항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Transaction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제어 문장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(COMMIT, ROLLBACK, SAVEPOINT)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Trigger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내부에서 사용되는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Procedure,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트랜젝션  제어문장을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LONG, LONG RAW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변수를 선언할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{BEFORE | AFTER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trigger_event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[OF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,…]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[ FOR EACH ROW  ]  [ WHEN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trigger_condition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 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502257" name="Group 49"/>
          <p:cNvGraphicFramePr>
            <a:graphicFrameLocks noGrp="1"/>
          </p:cNvGraphicFramePr>
          <p:nvPr/>
        </p:nvGraphicFramePr>
        <p:xfrm>
          <a:off x="1128713" y="6080125"/>
          <a:ext cx="12144594" cy="419072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BEFORE  |  AFTER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DML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실행되기 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후에 실행여부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trigger_event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복수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OF column1,…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대한 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대상이 되는 테이블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 EACH ROW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행 기반의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trigger_condition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어떤 조건에 맞을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7037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763" name="Group 51"/>
          <p:cNvGraphicFramePr>
            <a:graphicFrameLocks noGrp="1"/>
          </p:cNvGraphicFramePr>
          <p:nvPr/>
        </p:nvGraphicFramePr>
        <p:xfrm>
          <a:off x="1128713" y="1317626"/>
          <a:ext cx="12144595" cy="4443091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3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의사 레코드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들어온 새로운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7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:OLD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삭제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이전의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1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:NEW, :OLD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행 단위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5764" name="Group 52"/>
          <p:cNvGraphicFramePr>
            <a:graphicFrameLocks noGrp="1"/>
          </p:cNvGraphicFramePr>
          <p:nvPr/>
        </p:nvGraphicFramePr>
        <p:xfrm>
          <a:off x="1128713" y="7327900"/>
          <a:ext cx="12144595" cy="285297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1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8067" name="Rectangle 6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5782" name="Rectangle 70"/>
          <p:cNvSpPr>
            <a:spLocks noChangeArrowheads="1"/>
          </p:cNvSpPr>
          <p:nvPr/>
        </p:nvSpPr>
        <p:spPr bwMode="blackWhite">
          <a:xfrm>
            <a:off x="1119188" y="6535738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문장내에서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DML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구분하기 위한 함수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540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분류테이블에 추가되거나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변경될 때 분류코드를 항상 대문자로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처리하는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or REPLACE TRIGGER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tg_lprod_upper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BEFORE    INSERT or UPDATE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ON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FOR EACH ROW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		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:= UPPER(: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END;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/</a:t>
            </a:r>
          </a:p>
        </p:txBody>
      </p:sp>
      <p:sp>
        <p:nvSpPr>
          <p:cNvPr id="42905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8789" name="Rectangle 5"/>
          <p:cNvSpPr>
            <a:spLocks noChangeArrowheads="1"/>
          </p:cNvSpPr>
          <p:nvPr/>
        </p:nvSpPr>
        <p:spPr bwMode="blackWhite">
          <a:xfrm>
            <a:off x="1128713" y="698817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SELECT *  FROM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INSERT INTO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VALUES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lprod_seq.NEXTVAL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'tt07', '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테스트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뷰의 정의</a:t>
            </a:r>
          </a:p>
          <a:p>
            <a:pPr marL="1160463" lvl="2" indent="-173038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	⇒ 뷰에 대한 질의에 대해서 </a:t>
            </a:r>
            <a:r>
              <a:rPr lang="en-US" altLang="ko-KR" sz="20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는 뷰가 정의된 기본 테이블에 대한 질의로 바꾸어 실행함</a:t>
            </a:r>
          </a:p>
        </p:txBody>
      </p:sp>
      <p:sp>
        <p:nvSpPr>
          <p:cNvPr id="47107" name="Rectangle 5"/>
          <p:cNvSpPr>
            <a:spLocks noChangeArrowheads="1"/>
          </p:cNvSpPr>
          <p:nvPr/>
        </p:nvSpPr>
        <p:spPr bwMode="auto">
          <a:xfrm>
            <a:off x="2659063" y="2135188"/>
            <a:ext cx="6557962" cy="27606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CREATE VIEW HIGH_SALARY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EMPID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ENAME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DEPT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EMP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SALARY &gt;= 350;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900" y="5246688"/>
            <a:ext cx="11868150" cy="3195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출고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현재고를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변경하는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CREATE or REPLACE TRIGGER tg_cart_qty_change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 </a:t>
            </a:r>
            <a:r>
              <a:rPr lang="ko-KR" altLang="ko-KR" sz="2400">
                <a:latin typeface="HY중고딕" pitchFamily="18" charset="-127"/>
              </a:rPr>
              <a:t> AFTER  insert or update or delete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ON  cart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 </a:t>
            </a:r>
            <a:r>
              <a:rPr lang="ko-KR" altLang="ko-KR" sz="2400">
                <a:latin typeface="HY중고딕" pitchFamily="18" charset="-127"/>
              </a:rPr>
              <a:t>FOR EACH ROW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v_qty NUMBER;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  v_prod VARCHAR2(20);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IF INSERTING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v_qty := NVL(:NEW.cart_qty,0);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UPDATING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v_qty :=  NVL(:NEW.cart_qty,0) - NVL(:OLD.cart_qty,0);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DELETING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v_qty :=  -(NVL(:OLD.cart_qty,0));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v_prod := :OLD.cart_prod;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END IF;</a:t>
            </a:r>
            <a:r>
              <a:rPr lang="ko-KR" altLang="ko-KR">
                <a:latin typeface="HY중고딕" pitchFamily="18" charset="-127"/>
              </a:rPr>
              <a:t>    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311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출고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현재고를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변경하는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 (Cont.)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UPDATE remain SET remain_o = remain_o + v_qty,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remain_j_99 = remain_j_99 - v_qty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WHERE remain_year = '2005' AND remain_prod = v_prod;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DBMS_OUTPUT.PUT_LINE('수량 :' || v_qty);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WHEN OTHERS THEN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DBMS_OUTPUT.PUT_LINE('예외 발생:' || SQLERRM); 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5284" name="Rectangle 4"/>
          <p:cNvSpPr>
            <a:spLocks noChangeArrowheads="1"/>
          </p:cNvSpPr>
          <p:nvPr/>
        </p:nvSpPr>
        <p:spPr bwMode="blackWhite">
          <a:xfrm>
            <a:off x="1128713" y="7896225"/>
            <a:ext cx="12091987" cy="215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INSERT INTO cart VALUES ('a001','2005040100001','P101000002',7);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SELECT * FROM remain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='2005'  AND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 = 'P101000002';</a:t>
            </a:r>
            <a:endParaRPr lang="en-US" altLang="ko-KR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012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작성된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해당 회원의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변경되는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변경하시오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수량  * 상품판매가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1%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7486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꾸러미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작은 짐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포장한 상품 이라는 의미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업무적으로 관련 있는 것을 하나로 묶어서 사용한다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여러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프로시저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예외를  묶어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캡슐화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장점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Modularity, Easier Application Design, Information Hiding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모듈화를 함으로써 좀더 명확하게 정의되기 때문에 어플리케이션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개발이 용이하게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- Added Functionality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전역적인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 등을 서브프로그램에서 공유하여 사용가능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Better Performance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관련있는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서브프로그램의 집합이므로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disk I/O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현상이 줄어든다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/>
          <p:cNvSpPr>
            <a:spLocks noChangeArrowheads="1"/>
          </p:cNvSpPr>
          <p:nvPr/>
        </p:nvSpPr>
        <p:spPr bwMode="blackWhite">
          <a:xfrm>
            <a:off x="1119188" y="3057525"/>
            <a:ext cx="12153900" cy="329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sql_package_spec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0643" name="Group 3"/>
          <p:cNvGraphicFramePr>
            <a:graphicFrameLocks noGrp="1"/>
          </p:cNvGraphicFramePr>
          <p:nvPr/>
        </p:nvGraphicFramePr>
        <p:xfrm>
          <a:off x="1128713" y="6573838"/>
          <a:ext cx="12144595" cy="2931558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sql_package_spec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4196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0661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1474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선어부와 본문 두 부분으로 나누어진다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패키지에 포함될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함수등을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선언</a:t>
            </a:r>
          </a:p>
        </p:txBody>
      </p:sp>
    </p:spTree>
  </p:cSld>
  <p:clrMapOvr>
    <a:masterClrMapping/>
  </p:clrMapOvr>
  <p:transition>
    <p:random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/>
        </p:nvSpPr>
        <p:spPr bwMode="blackWhite">
          <a:xfrm>
            <a:off x="1119188" y="2490788"/>
            <a:ext cx="12153900" cy="328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 BODY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sql_package_body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1667" name="Group 3"/>
          <p:cNvGraphicFramePr>
            <a:graphicFrameLocks noGrp="1"/>
          </p:cNvGraphicFramePr>
          <p:nvPr/>
        </p:nvGraphicFramePr>
        <p:xfrm>
          <a:off x="1128713" y="6005513"/>
          <a:ext cx="12144595" cy="294044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sql_package_body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선언된 실제 프로시저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펑션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기술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5220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1685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정의된 부분의 실제 내용을 기술</a:t>
            </a:r>
          </a:p>
        </p:txBody>
      </p:sp>
    </p:spTree>
  </p:cSld>
  <p:clrMapOvr>
    <a:masterClrMapping/>
  </p:clrMapOvr>
  <p:transition>
    <p:random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538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 목록과 관련한 간단한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펙키지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</a:t>
            </a: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CREATE OR REPLACE PACKAGE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prod_mgr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IS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IN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FUNCTION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RETURN NUMBER;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EXCEPTION;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END;</a:t>
            </a:r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CREATE OR REPLACE PACKAGE BODY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CURSOR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VARCHAR2)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to_char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(prod_sale,'L999,999,999')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prod_sale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FROM prod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IF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is null Then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RAISE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IF;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THEN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 분류가 없습니다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.');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(Cont.)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FUNCTION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RETURN NUMBER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NUMBER;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SELECT COUNT(*) INTO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FROM prod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return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3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뷰를 사용하는 경우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1.17&gt;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경우와 같이 하나의 테이블에 대하여 여러 부서에서 서로 다른 관점으로 보기를 원할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테이블에 급여와 같이 일반사용자에게는 감추어야 할 컬럼이 있을 때 그것을 제외하고 뷰를 만들어 제공함으로써 보안을 유지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자주 사용하는 복잡한 질의문을 미리 뷰로 정의하여 두고 간편하게 쓰고자 할 때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6264275"/>
            <a:ext cx="11080750" cy="18780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4"/>
          <p:cNvSpPr>
            <a:spLocks noChangeArrowheads="1"/>
          </p:cNvSpPr>
          <p:nvPr/>
        </p:nvSpPr>
        <p:spPr bwMode="auto">
          <a:xfrm>
            <a:off x="239713" y="1457325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9219" name="Group 43"/>
          <p:cNvGrpSpPr>
            <a:grpSpLocks/>
          </p:cNvGrpSpPr>
          <p:nvPr/>
        </p:nvGrpSpPr>
        <p:grpSpPr bwMode="auto">
          <a:xfrm>
            <a:off x="839788" y="2057400"/>
            <a:ext cx="12722225" cy="7921625"/>
            <a:chOff x="144" y="720"/>
            <a:chExt cx="5280" cy="3360"/>
          </a:xfrm>
        </p:grpSpPr>
        <p:sp>
          <p:nvSpPr>
            <p:cNvPr id="9231" name="Rectangle 16"/>
            <p:cNvSpPr>
              <a:spLocks noChangeArrowheads="1"/>
            </p:cNvSpPr>
            <p:nvPr/>
          </p:nvSpPr>
          <p:spPr bwMode="auto">
            <a:xfrm>
              <a:off x="326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32" name="Rectangle 17"/>
            <p:cNvSpPr>
              <a:spLocks noChangeArrowheads="1"/>
            </p:cNvSpPr>
            <p:nvPr/>
          </p:nvSpPr>
          <p:spPr bwMode="auto">
            <a:xfrm>
              <a:off x="369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 dirty="0" smtClean="0">
                  <a:latin typeface="HY중고딕" pitchFamily="18" charset="-127"/>
                </a:rPr>
                <a:t>이름</a:t>
              </a:r>
              <a:endParaRPr lang="ko-KR" altLang="en-US" sz="2400" dirty="0">
                <a:latin typeface="HY중고딕" pitchFamily="18" charset="-127"/>
              </a:endParaRPr>
            </a:p>
          </p:txBody>
        </p:sp>
        <p:sp>
          <p:nvSpPr>
            <p:cNvPr id="9233" name="Rectangle 18"/>
            <p:cNvSpPr>
              <a:spLocks noChangeArrowheads="1"/>
            </p:cNvSpPr>
            <p:nvPr/>
          </p:nvSpPr>
          <p:spPr bwMode="auto">
            <a:xfrm>
              <a:off x="412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 dirty="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34" name="Rectangle 19"/>
            <p:cNvSpPr>
              <a:spLocks noChangeArrowheads="1"/>
            </p:cNvSpPr>
            <p:nvPr/>
          </p:nvSpPr>
          <p:spPr bwMode="auto">
            <a:xfrm>
              <a:off x="456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35" name="Rectangle 20"/>
            <p:cNvSpPr>
              <a:spLocks noChangeArrowheads="1"/>
            </p:cNvSpPr>
            <p:nvPr/>
          </p:nvSpPr>
          <p:spPr bwMode="auto">
            <a:xfrm>
              <a:off x="499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36" name="Rectangle 21"/>
            <p:cNvSpPr>
              <a:spLocks noChangeArrowheads="1"/>
            </p:cNvSpPr>
            <p:nvPr/>
          </p:nvSpPr>
          <p:spPr bwMode="auto">
            <a:xfrm>
              <a:off x="3264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 dirty="0">
                  <a:latin typeface="HY중고딕" pitchFamily="18" charset="-127"/>
                </a:rPr>
                <a:t>000000001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000000002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000000007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000000009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7" name="Rectangle 22"/>
            <p:cNvSpPr>
              <a:spLocks noChangeArrowheads="1"/>
            </p:cNvSpPr>
            <p:nvPr/>
          </p:nvSpPr>
          <p:spPr bwMode="auto">
            <a:xfrm>
              <a:off x="3696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 dirty="0">
                  <a:latin typeface="HY중고딕" pitchFamily="18" charset="-127"/>
                </a:rPr>
                <a:t>김길자</a:t>
              </a:r>
            </a:p>
            <a:p>
              <a:r>
                <a:rPr lang="ko-KR" altLang="en-US" sz="1200" dirty="0" err="1">
                  <a:latin typeface="HY중고딕" pitchFamily="18" charset="-127"/>
                </a:rPr>
                <a:t>이종삼</a:t>
              </a:r>
              <a:endParaRPr lang="ko-KR" altLang="en-US" sz="1200" dirty="0">
                <a:latin typeface="HY중고딕" pitchFamily="18" charset="-127"/>
              </a:endParaRPr>
            </a:p>
            <a:p>
              <a:r>
                <a:rPr lang="ko-KR" altLang="en-US" sz="1200" dirty="0" err="1">
                  <a:latin typeface="HY중고딕" pitchFamily="18" charset="-127"/>
                </a:rPr>
                <a:t>길기태</a:t>
              </a:r>
              <a:endParaRPr lang="ko-KR" altLang="en-US" sz="1200" dirty="0">
                <a:latin typeface="HY중고딕" pitchFamily="18" charset="-127"/>
              </a:endParaRPr>
            </a:p>
            <a:p>
              <a:r>
                <a:rPr lang="ko-KR" altLang="en-US" sz="1200" dirty="0">
                  <a:latin typeface="HY중고딕" pitchFamily="18" charset="-127"/>
                </a:rPr>
                <a:t>김미희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 dirty="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8" name="Rectangle 23"/>
            <p:cNvSpPr>
              <a:spLocks noChangeArrowheads="1"/>
            </p:cNvSpPr>
            <p:nvPr/>
          </p:nvSpPr>
          <p:spPr bwMode="auto">
            <a:xfrm>
              <a:off x="4128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</a:t>
              </a:r>
            </a:p>
            <a:p>
              <a:r>
                <a:rPr lang="ko-KR" altLang="en-US" sz="1200">
                  <a:latin typeface="HY중고딕" pitchFamily="18" charset="-127"/>
                </a:rPr>
                <a:t>아반테</a:t>
              </a:r>
            </a:p>
            <a:p>
              <a:r>
                <a:rPr lang="ko-KR" altLang="en-US" sz="1200">
                  <a:latin typeface="HY중고딕" pitchFamily="18" charset="-127"/>
                </a:rPr>
                <a:t>엑셀</a:t>
              </a:r>
            </a:p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II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9" name="Rectangle 24"/>
            <p:cNvSpPr>
              <a:spLocks noChangeArrowheads="1"/>
            </p:cNvSpPr>
            <p:nvPr/>
          </p:nvSpPr>
          <p:spPr bwMode="auto">
            <a:xfrm>
              <a:off x="4560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1990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1995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1992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1994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0" name="Rectangle 25"/>
            <p:cNvSpPr>
              <a:spLocks noChangeArrowheads="1"/>
            </p:cNvSpPr>
            <p:nvPr/>
          </p:nvSpPr>
          <p:spPr bwMode="auto">
            <a:xfrm>
              <a:off x="4992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제주</a:t>
              </a:r>
            </a:p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인천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1" name="Rectangle 26"/>
            <p:cNvSpPr>
              <a:spLocks noChangeArrowheads="1"/>
            </p:cNvSpPr>
            <p:nvPr/>
          </p:nvSpPr>
          <p:spPr bwMode="auto">
            <a:xfrm>
              <a:off x="3264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42" name="Rectangle 27"/>
            <p:cNvSpPr>
              <a:spLocks noChangeArrowheads="1"/>
            </p:cNvSpPr>
            <p:nvPr/>
          </p:nvSpPr>
          <p:spPr bwMode="auto">
            <a:xfrm>
              <a:off x="3696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43" name="Rectangle 28"/>
            <p:cNvSpPr>
              <a:spLocks noChangeArrowheads="1"/>
            </p:cNvSpPr>
            <p:nvPr/>
          </p:nvSpPr>
          <p:spPr bwMode="auto">
            <a:xfrm>
              <a:off x="4128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44" name="Rectangle 29"/>
            <p:cNvSpPr>
              <a:spLocks noChangeArrowheads="1"/>
            </p:cNvSpPr>
            <p:nvPr/>
          </p:nvSpPr>
          <p:spPr bwMode="auto">
            <a:xfrm>
              <a:off x="4560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45" name="Rectangle 30"/>
            <p:cNvSpPr>
              <a:spLocks noChangeArrowheads="1"/>
            </p:cNvSpPr>
            <p:nvPr/>
          </p:nvSpPr>
          <p:spPr bwMode="auto">
            <a:xfrm>
              <a:off x="4992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46" name="Rectangle 31"/>
            <p:cNvSpPr>
              <a:spLocks noChangeArrowheads="1"/>
            </p:cNvSpPr>
            <p:nvPr/>
          </p:nvSpPr>
          <p:spPr bwMode="auto">
            <a:xfrm>
              <a:off x="3264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7" name="Rectangle 32"/>
            <p:cNvSpPr>
              <a:spLocks noChangeArrowheads="1"/>
            </p:cNvSpPr>
            <p:nvPr/>
          </p:nvSpPr>
          <p:spPr bwMode="auto">
            <a:xfrm>
              <a:off x="3696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8" name="Rectangle 33"/>
            <p:cNvSpPr>
              <a:spLocks noChangeArrowheads="1"/>
            </p:cNvSpPr>
            <p:nvPr/>
          </p:nvSpPr>
          <p:spPr bwMode="auto">
            <a:xfrm>
              <a:off x="4128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9" name="Rectangle 34"/>
            <p:cNvSpPr>
              <a:spLocks noChangeArrowheads="1"/>
            </p:cNvSpPr>
            <p:nvPr/>
          </p:nvSpPr>
          <p:spPr bwMode="auto">
            <a:xfrm>
              <a:off x="4560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0" name="Rectangle 35"/>
            <p:cNvSpPr>
              <a:spLocks noChangeArrowheads="1"/>
            </p:cNvSpPr>
            <p:nvPr/>
          </p:nvSpPr>
          <p:spPr bwMode="auto">
            <a:xfrm>
              <a:off x="4992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2" name="AutoShape 37"/>
            <p:cNvSpPr>
              <a:spLocks noChangeArrowheads="1"/>
            </p:cNvSpPr>
            <p:nvPr/>
          </p:nvSpPr>
          <p:spPr bwMode="auto">
            <a:xfrm>
              <a:off x="2345" y="1680"/>
              <a:ext cx="919" cy="240"/>
            </a:xfrm>
            <a:prstGeom prst="rightArrow">
              <a:avLst>
                <a:gd name="adj1" fmla="val 50000"/>
                <a:gd name="adj2" fmla="val 100000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3" name="AutoShape 38"/>
            <p:cNvSpPr>
              <a:spLocks noChangeArrowheads="1"/>
            </p:cNvSpPr>
            <p:nvPr/>
          </p:nvSpPr>
          <p:spPr bwMode="auto">
            <a:xfrm>
              <a:off x="4512" y="2204"/>
              <a:ext cx="336" cy="1003"/>
            </a:xfrm>
            <a:prstGeom prst="downArrow">
              <a:avLst>
                <a:gd name="adj1" fmla="val 50000"/>
                <a:gd name="adj2" fmla="val 92857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44" y="912"/>
              <a:ext cx="1594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ko-KR" altLang="en-US" sz="2000" dirty="0">
                  <a:latin typeface="HY중고딕" pitchFamily="18" charset="-127"/>
                  <a:ea typeface="HY중고딕" pitchFamily="18" charset="-127"/>
                </a:rPr>
                <a:t>자동차 회사 고객 데이터베이스</a:t>
              </a:r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3264" y="912"/>
              <a:ext cx="911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1</a:t>
              </a:r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차 정보</a:t>
              </a:r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3264" y="3075"/>
              <a:ext cx="911" cy="193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</a:rPr>
                <a:t>2</a:t>
              </a:r>
              <a:r>
                <a:rPr lang="ko-KR" altLang="en-US" sz="2400">
                  <a:latin typeface="HY중고딕" pitchFamily="18" charset="-127"/>
                </a:rPr>
                <a:t>차 정보</a:t>
              </a:r>
            </a:p>
          </p:txBody>
        </p:sp>
        <p:sp>
          <p:nvSpPr>
            <p:cNvPr id="9251" name="AutoShape 36"/>
            <p:cNvSpPr>
              <a:spLocks noChangeArrowheads="1"/>
            </p:cNvSpPr>
            <p:nvPr/>
          </p:nvSpPr>
          <p:spPr bwMode="auto">
            <a:xfrm>
              <a:off x="2352" y="720"/>
              <a:ext cx="864" cy="672"/>
            </a:xfrm>
            <a:prstGeom prst="cloudCallout">
              <a:avLst>
                <a:gd name="adj1" fmla="val -3472"/>
                <a:gd name="adj2" fmla="val 98810"/>
              </a:avLst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/>
            <a:lstStyle/>
            <a:p>
              <a:r>
                <a:rPr lang="ko-KR" altLang="en-US" sz="1700" b="0" dirty="0">
                  <a:latin typeface="HY중고딕" pitchFamily="18" charset="-127"/>
                  <a:ea typeface="HY중고딕" pitchFamily="18" charset="-127"/>
                </a:rPr>
                <a:t>차량 구입</a:t>
              </a:r>
            </a:p>
            <a:p>
              <a:r>
                <a:rPr lang="ko-KR" altLang="en-US" sz="1700" b="0" dirty="0">
                  <a:latin typeface="HY중고딕" pitchFamily="18" charset="-127"/>
                  <a:ea typeface="HY중고딕" pitchFamily="18" charset="-127"/>
                </a:rPr>
                <a:t>시기가 </a:t>
              </a:r>
              <a:r>
                <a:rPr lang="en-US" altLang="ko-KR" sz="1700" b="0" dirty="0">
                  <a:latin typeface="HY중고딕" pitchFamily="18" charset="-127"/>
                  <a:ea typeface="HY중고딕" pitchFamily="18" charset="-127"/>
                </a:rPr>
                <a:t>5</a:t>
              </a:r>
              <a:r>
                <a:rPr lang="ko-KR" altLang="en-US" sz="1700" b="0" dirty="0">
                  <a:latin typeface="HY중고딕" pitchFamily="18" charset="-127"/>
                  <a:ea typeface="HY중고딕" pitchFamily="18" charset="-127"/>
                </a:rPr>
                <a:t>년이 경과한 차주를 찾자</a:t>
              </a:r>
              <a:r>
                <a:rPr lang="en-US" altLang="ko-KR" sz="1700" b="0" dirty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9254" name="AutoShape 39"/>
            <p:cNvSpPr>
              <a:spLocks noChangeArrowheads="1"/>
            </p:cNvSpPr>
            <p:nvPr/>
          </p:nvSpPr>
          <p:spPr bwMode="auto">
            <a:xfrm>
              <a:off x="3072" y="2352"/>
              <a:ext cx="1104" cy="528"/>
            </a:xfrm>
            <a:prstGeom prst="cloudCallout">
              <a:avLst>
                <a:gd name="adj1" fmla="val 85958"/>
                <a:gd name="adj2" fmla="val 380"/>
              </a:avLst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/>
            <a:lstStyle/>
            <a:p>
              <a:r>
                <a:rPr lang="ko-KR" altLang="en-US" sz="1700" b="0" dirty="0">
                  <a:latin typeface="HY중고딕" pitchFamily="18" charset="-127"/>
                  <a:ea typeface="HY중고딕" pitchFamily="18" charset="-127"/>
                </a:rPr>
                <a:t>서울에 거주하는 차주에 대한 정보를 찾자</a:t>
              </a:r>
              <a:r>
                <a:rPr lang="en-US" altLang="ko-KR" sz="1700" b="0" dirty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</p:grp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데이터를 가공하여 정보를 추출하는 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8400"/>
              </p:ext>
            </p:extLst>
          </p:nvPr>
        </p:nvGraphicFramePr>
        <p:xfrm>
          <a:off x="609673" y="3404165"/>
          <a:ext cx="5417864" cy="516485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15094">
                  <a:extLst>
                    <a:ext uri="{9D8B030D-6E8A-4147-A177-3AD203B41FA5}">
                      <a16:colId xmlns:a16="http://schemas.microsoft.com/office/drawing/2014/main" val="3369327563"/>
                    </a:ext>
                  </a:extLst>
                </a:gridCol>
                <a:gridCol w="692842">
                  <a:extLst>
                    <a:ext uri="{9D8B030D-6E8A-4147-A177-3AD203B41FA5}">
                      <a16:colId xmlns:a16="http://schemas.microsoft.com/office/drawing/2014/main" val="1033909488"/>
                    </a:ext>
                  </a:extLst>
                </a:gridCol>
                <a:gridCol w="2308131">
                  <a:extLst>
                    <a:ext uri="{9D8B030D-6E8A-4147-A177-3AD203B41FA5}">
                      <a16:colId xmlns:a16="http://schemas.microsoft.com/office/drawing/2014/main" val="4142208300"/>
                    </a:ext>
                  </a:extLst>
                </a:gridCol>
                <a:gridCol w="531716">
                  <a:extLst>
                    <a:ext uri="{9D8B030D-6E8A-4147-A177-3AD203B41FA5}">
                      <a16:colId xmlns:a16="http://schemas.microsoft.com/office/drawing/2014/main" val="2639608766"/>
                    </a:ext>
                  </a:extLst>
                </a:gridCol>
                <a:gridCol w="870081">
                  <a:extLst>
                    <a:ext uri="{9D8B030D-6E8A-4147-A177-3AD203B41FA5}">
                      <a16:colId xmlns:a16="http://schemas.microsoft.com/office/drawing/2014/main" val="3669986"/>
                    </a:ext>
                  </a:extLst>
                </a:gridCol>
              </a:tblGrid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HY수평선M"/>
                        </a:rPr>
                        <a:t>고객번호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HY수평선M"/>
                        </a:rPr>
                        <a:t>고객명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HY수평선M"/>
                        </a:rPr>
                        <a:t>모델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HY수평선M"/>
                        </a:rPr>
                        <a:t>년식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HY수평선M"/>
                        </a:rPr>
                        <a:t>주소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97720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싸이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수평선M"/>
                        </a:rPr>
                        <a:t>QM6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서울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8687704"/>
                  </a:ext>
                </a:extLst>
              </a:tr>
              <a:tr h="6228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HY수평선M"/>
                        </a:rPr>
                        <a:t>G-DRAGON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HY수평선M"/>
                        </a:rPr>
                        <a:t>토요타</a:t>
                      </a:r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 </a:t>
                      </a:r>
                      <a:r>
                        <a:rPr lang="ko-KR" altLang="en-US" sz="1400" u="none" strike="noStrike" dirty="0" err="1">
                          <a:effectLst/>
                          <a:latin typeface="HY수평선M"/>
                        </a:rPr>
                        <a:t>라브</a:t>
                      </a:r>
                      <a:r>
                        <a:rPr lang="en-US" altLang="ko-KR" sz="1400" u="none" strike="noStrike" dirty="0">
                          <a:effectLst/>
                          <a:latin typeface="HY수평선M"/>
                        </a:rPr>
                        <a:t>4 </a:t>
                      </a:r>
                      <a:r>
                        <a:rPr lang="ko-KR" altLang="en-US" sz="1400" u="none" strike="noStrike" dirty="0" err="1">
                          <a:effectLst/>
                          <a:latin typeface="HY수평선M"/>
                        </a:rPr>
                        <a:t>하이브리드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서울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9804967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태양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코나 </a:t>
                      </a:r>
                      <a:r>
                        <a:rPr lang="ko-KR" altLang="en-US" sz="1400" u="none" strike="noStrike" dirty="0" err="1">
                          <a:effectLst/>
                          <a:latin typeface="HY수평선M"/>
                        </a:rPr>
                        <a:t>하이브리드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1800235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대성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코나 하이브리드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9868302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HY수평선M"/>
                        </a:rPr>
                        <a:t>T.O.P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아우디 </a:t>
                      </a:r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e-</a:t>
                      </a:r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트론 </a:t>
                      </a:r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S </a:t>
                      </a:r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스포트백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부산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6155259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김민석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아우디 </a:t>
                      </a:r>
                      <a:r>
                        <a:rPr lang="en-US" sz="1400" u="none" strike="noStrike" dirty="0">
                          <a:effectLst/>
                          <a:latin typeface="HY수평선M"/>
                        </a:rPr>
                        <a:t>e-</a:t>
                      </a:r>
                      <a:r>
                        <a:rPr lang="ko-KR" altLang="en-US" sz="1400" u="none" strike="noStrike" dirty="0" err="1">
                          <a:effectLst/>
                          <a:latin typeface="HY수평선M"/>
                        </a:rPr>
                        <a:t>트론</a:t>
                      </a:r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latin typeface="HY수평선M"/>
                        </a:rPr>
                        <a:t>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8787735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정동환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아우디 </a:t>
                      </a:r>
                      <a:r>
                        <a:rPr lang="en-US" sz="1400" u="none" strike="noStrike" dirty="0">
                          <a:effectLst/>
                          <a:latin typeface="HY수평선M"/>
                        </a:rPr>
                        <a:t>S6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754933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유정석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스타리아 리무진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제주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7576451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000000009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이수진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HY수평선M"/>
                        </a:rPr>
                        <a:t>GV70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083520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지한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HY수평선M"/>
                        </a:rPr>
                        <a:t>XM3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수평선M"/>
                        </a:rPr>
                        <a:t>2023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대전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5201625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신지윤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푸조 </a:t>
                      </a:r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5008 </a:t>
                      </a:r>
                      <a:r>
                        <a:rPr lang="en-US" sz="1400" u="none" strike="noStrike">
                          <a:effectLst/>
                          <a:latin typeface="HY수평선M"/>
                        </a:rPr>
                        <a:t>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대전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4261401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000000012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박소은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수평선M"/>
                        </a:rPr>
                        <a:t>폴스타 </a:t>
                      </a:r>
                      <a:r>
                        <a:rPr lang="en-US" altLang="ko-KR" sz="1400" u="none" strike="noStrike">
                          <a:effectLst/>
                          <a:latin typeface="HY수평선M"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수평선M"/>
                        </a:rPr>
                        <a:t>2022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수평선M"/>
                        </a:rPr>
                        <a:t>대전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수평선M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992143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</a:t>
            </a:r>
          </a:p>
        </p:txBody>
      </p:sp>
      <p:sp>
        <p:nvSpPr>
          <p:cNvPr id="49155" name="내용 개체 틀 17"/>
          <p:cNvSpPr>
            <a:spLocks noGrp="1"/>
          </p:cNvSpPr>
          <p:nvPr>
            <p:ph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관계형 데이터 모델의 구성 요소</a:t>
            </a: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B7C4F91C-E7A3-4D3D-B373-7A115972B4FA}" type="slidenum">
              <a:rPr lang="en-US" altLang="ko-KR">
                <a:latin typeface="HY중고딕" pitchFamily="18" charset="-127"/>
              </a:rPr>
              <a:pPr/>
              <a:t>50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pic>
        <p:nvPicPr>
          <p:cNvPr id="49157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963" y="2962275"/>
            <a:ext cx="11236325" cy="63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97426E73-EEC6-43BB-A207-7B62E874484B}" type="slidenum">
              <a:rPr lang="en-US" altLang="ko-KR">
                <a:latin typeface="HY중고딕" pitchFamily="18" charset="-127"/>
              </a:rPr>
              <a:pPr/>
              <a:t>51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0179" name="Rectangle 12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</a:p>
        </p:txBody>
      </p:sp>
      <p:sp>
        <p:nvSpPr>
          <p:cNvPr id="50180" name="Rectangle 1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  <a:r>
              <a:rPr lang="en-US" altLang="ko-KR" smtClean="0"/>
              <a:t>(relation)</a:t>
            </a:r>
          </a:p>
          <a:p>
            <a:pPr lvl="1" eaLnBrk="1" hangingPunct="1"/>
            <a:r>
              <a:rPr lang="en-US" altLang="ko-KR" smtClean="0"/>
              <a:t>2</a:t>
            </a:r>
            <a:r>
              <a:rPr lang="ko-KR" altLang="en-US" smtClean="0"/>
              <a:t>차원 테이블 구조</a:t>
            </a:r>
          </a:p>
          <a:p>
            <a:pPr lvl="1" eaLnBrk="1" hangingPunct="1"/>
            <a:r>
              <a:rPr lang="ko-KR" altLang="en-US" smtClean="0"/>
              <a:t>튜플</a:t>
            </a:r>
            <a:r>
              <a:rPr lang="en-US" altLang="ko-KR" smtClean="0"/>
              <a:t>(tuple)</a:t>
            </a:r>
            <a:r>
              <a:rPr lang="ko-KR" altLang="en-US" smtClean="0"/>
              <a:t>과 속성</a:t>
            </a:r>
            <a:r>
              <a:rPr lang="en-US" altLang="ko-KR" smtClean="0"/>
              <a:t>(attribute)</a:t>
            </a:r>
            <a:r>
              <a:rPr lang="ko-KR" altLang="en-US" smtClean="0"/>
              <a:t>의 집합으로 구성 </a:t>
            </a:r>
            <a:endParaRPr lang="en-US" altLang="ko-KR" smtClean="0"/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릴레이션의 개념</a:t>
            </a:r>
          </a:p>
          <a:p>
            <a:pPr eaLnBrk="1" hangingPunct="1"/>
            <a:endParaRPr lang="en-US" altLang="ko-KR" smtClean="0"/>
          </a:p>
        </p:txBody>
      </p:sp>
      <p:pic>
        <p:nvPicPr>
          <p:cNvPr id="50181" name="Picture 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" y="5287963"/>
            <a:ext cx="1297622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AFCA4C4-740C-42B0-9833-8F87A619FE08}" type="slidenum">
              <a:rPr lang="en-US" altLang="ko-KR">
                <a:latin typeface="HY중고딕" pitchFamily="18" charset="-127"/>
              </a:rPr>
              <a:pPr/>
              <a:t>52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릴레이션의 성질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튜플들은 유일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릴레이션은 튜플들의 집합이기 때문에 하나의 릴레이션에는 동일한 튜플이 저장될 수 없음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튜플간에는 순서 관계가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하나의 집합내에서 원소간의 순서는 무의미하기 때문에 릴레이션에 저장된 튜플끼리는 순서 관계가 없음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릴레이션을 구성하는 속성간에는 순서가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학생</a:t>
            </a:r>
            <a:r>
              <a:rPr lang="en-US" altLang="ko-KR" smtClean="0"/>
              <a:t>1(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과 학생</a:t>
            </a:r>
            <a:r>
              <a:rPr lang="en-US" altLang="ko-KR" smtClean="0"/>
              <a:t>2(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는 동일한 릴레이션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모든 속성 값은 원자 값</a:t>
            </a:r>
            <a:r>
              <a:rPr lang="en-US" altLang="ko-KR" sz="2800" smtClean="0"/>
              <a:t>(atomic value)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속성 값은 더 이상 나뉘어질 수 없는 논리적인 최소 단위를 의미 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예 </a:t>
            </a:r>
            <a:r>
              <a:rPr lang="en-US" altLang="ko-KR" smtClean="0"/>
              <a:t>: </a:t>
            </a:r>
            <a:r>
              <a:rPr lang="ko-KR" altLang="en-US" smtClean="0"/>
              <a:t>이름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9A2A196-D2B5-4AA9-8744-FFCA2A853A38}" type="slidenum">
              <a:rPr lang="en-US" altLang="ko-KR">
                <a:latin typeface="HY중고딕" pitchFamily="18" charset="-127"/>
              </a:rPr>
              <a:pPr/>
              <a:t>53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2227" name="Rectangle 83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</a:t>
            </a:r>
          </a:p>
        </p:txBody>
      </p:sp>
      <p:pic>
        <p:nvPicPr>
          <p:cNvPr id="52228" name="Picture 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675" y="1814513"/>
            <a:ext cx="10837863" cy="84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6481763" y="3159125"/>
            <a:ext cx="86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교집합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3313113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합집합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9793288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차집합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2663825" y="6553200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카티전 곱</a:t>
            </a:r>
          </a:p>
        </p:txBody>
      </p:sp>
      <p:sp>
        <p:nvSpPr>
          <p:cNvPr id="52233" name="TextBox 9"/>
          <p:cNvSpPr txBox="1">
            <a:spLocks noChangeArrowheads="1"/>
          </p:cNvSpPr>
          <p:nvPr/>
        </p:nvSpPr>
        <p:spPr bwMode="auto">
          <a:xfrm>
            <a:off x="9577388" y="5832475"/>
            <a:ext cx="1655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WHERE 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2234" name="TextBox 10"/>
          <p:cNvSpPr txBox="1">
            <a:spLocks noChangeArrowheads="1"/>
          </p:cNvSpPr>
          <p:nvPr/>
        </p:nvSpPr>
        <p:spPr bwMode="auto">
          <a:xfrm>
            <a:off x="9361488" y="8640763"/>
            <a:ext cx="2124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1,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2.…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C1FD215-C59F-47AA-B84A-0CF40855B0AC}" type="slidenum">
              <a:rPr lang="en-US" altLang="ko-KR">
                <a:latin typeface="HY중고딕" pitchFamily="18" charset="-127"/>
              </a:rPr>
              <a:pPr/>
              <a:t>54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연산과 </a:t>
            </a:r>
            <a:r>
              <a:rPr lang="en-US" altLang="ko-KR" smtClean="0"/>
              <a:t>SQL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UNION : </a:t>
            </a:r>
            <a:r>
              <a:rPr lang="ko-KR" altLang="en-US" sz="2800" smtClean="0"/>
              <a:t>합집합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UNION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INTERSECT : </a:t>
            </a:r>
            <a:r>
              <a:rPr lang="ko-KR" altLang="en-US" sz="2800" smtClean="0"/>
              <a:t>교집합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INTERSECT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DIFFERENCE : </a:t>
            </a:r>
            <a:r>
              <a:rPr lang="ko-KR" altLang="en-US" sz="2800" smtClean="0"/>
              <a:t>차집합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MINUS</a:t>
            </a:r>
            <a:r>
              <a:rPr lang="en-US" altLang="ko-KR" smtClean="0"/>
              <a:t> SELECT b FROM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PRODUCT : </a:t>
            </a:r>
            <a:r>
              <a:rPr lang="ko-KR" altLang="en-US" sz="2800" smtClean="0"/>
              <a:t>카티젼 곱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a, b FROM R,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RESTRICTION : </a:t>
            </a:r>
            <a:r>
              <a:rPr lang="ko-KR" altLang="en-US" sz="2800" smtClean="0"/>
              <a:t>수평적인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* FROM R </a:t>
            </a:r>
            <a:r>
              <a:rPr lang="en-US" altLang="ko-KR" smtClean="0">
                <a:solidFill>
                  <a:srgbClr val="FF9900"/>
                </a:solidFill>
              </a:rPr>
              <a:t>WHERE r.A=10</a:t>
            </a:r>
            <a:r>
              <a:rPr lang="en-US" altLang="ko-KR" smtClean="0"/>
              <a:t>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PROJECTION : </a:t>
            </a:r>
            <a:r>
              <a:rPr lang="ko-KR" altLang="en-US" sz="2800" smtClean="0"/>
              <a:t>수직적인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</a:t>
            </a:r>
            <a:r>
              <a:rPr lang="en-US" altLang="ko-KR" smtClean="0">
                <a:solidFill>
                  <a:srgbClr val="FF9900"/>
                </a:solidFill>
              </a:rPr>
              <a:t>r.A</a:t>
            </a:r>
            <a:r>
              <a:rPr lang="en-US" altLang="ko-KR" baseline="-25000" smtClean="0">
                <a:solidFill>
                  <a:srgbClr val="FF9900"/>
                </a:solidFill>
              </a:rPr>
              <a:t>1</a:t>
            </a:r>
            <a:r>
              <a:rPr lang="en-US" altLang="ko-KR" smtClean="0">
                <a:solidFill>
                  <a:srgbClr val="FF9900"/>
                </a:solidFill>
              </a:rPr>
              <a:t>, r.A</a:t>
            </a:r>
            <a:r>
              <a:rPr lang="en-US" altLang="ko-KR" baseline="-25000" smtClean="0">
                <a:solidFill>
                  <a:srgbClr val="FF9900"/>
                </a:solidFill>
              </a:rPr>
              <a:t>2</a:t>
            </a:r>
            <a:r>
              <a:rPr lang="en-US" altLang="ko-KR" smtClean="0"/>
              <a:t> FROM R;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JOIN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r.A, r.B FROM R, S </a:t>
            </a:r>
            <a:r>
              <a:rPr lang="en-US" altLang="ko-KR" smtClean="0">
                <a:solidFill>
                  <a:srgbClr val="FF9900"/>
                </a:solidFill>
              </a:rPr>
              <a:t>WHERE r.A = s.B</a:t>
            </a:r>
            <a:r>
              <a:rPr lang="en-US" altLang="ko-KR" smtClean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DIVIDE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2672FEE2-6143-4B76-B80F-1E06337D58F9}" type="slidenum">
              <a:rPr lang="en-US" altLang="ko-KR">
                <a:latin typeface="HY중고딕" pitchFamily="18" charset="-127"/>
              </a:rPr>
              <a:pPr/>
              <a:t>55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엔터티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릴레이션에 저장되는 튜플의 유일성을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기본 키</a:t>
            </a:r>
            <a:r>
              <a:rPr lang="en-US" altLang="ko-KR" smtClean="0"/>
              <a:t>(primary key)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릴레이션에 저장되는 튜플의 유일성을 보장하기 위하여 하나 이상의 속성으로 구성되는 식별자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</a:t>
            </a:r>
            <a:r>
              <a:rPr lang="en-US" altLang="ko-KR" sz="2800" smtClean="0"/>
              <a:t>(uniqueness)</a:t>
            </a:r>
            <a:r>
              <a:rPr lang="ko-KR" altLang="en-US" sz="2800" smtClean="0"/>
              <a:t>과 최소성</a:t>
            </a:r>
            <a:r>
              <a:rPr lang="en-US" altLang="ko-KR" sz="2800" smtClean="0"/>
              <a:t>(minimality)</a:t>
            </a:r>
            <a:r>
              <a:rPr lang="ko-KR" altLang="en-US" sz="2800" smtClean="0"/>
              <a:t>을 만족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유일성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기본 키를 구성하는 속성 집합의 값은 릴레이션내에서 유일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학번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최소성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유일성을 해치지 않는 최소의 속성으로 구성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기본키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학번</a:t>
            </a:r>
            <a:r>
              <a:rPr lang="en-US" altLang="ko-KR" sz="2800" smtClean="0"/>
              <a:t>, </a:t>
            </a:r>
            <a:r>
              <a:rPr lang="ko-KR" altLang="en-US" sz="2800" smtClean="0"/>
              <a:t>이름</a:t>
            </a:r>
            <a:r>
              <a:rPr lang="en-US" altLang="ko-KR" sz="2800" smtClean="0"/>
              <a:t>) =&gt; </a:t>
            </a:r>
            <a:r>
              <a:rPr lang="ko-KR" altLang="en-US" sz="2800" smtClean="0"/>
              <a:t>학번과 이름을 결합하여 유일성을 보장할 수 있지만</a:t>
            </a:r>
            <a:r>
              <a:rPr lang="en-US" altLang="ko-KR" sz="2800" smtClean="0"/>
              <a:t>, </a:t>
            </a:r>
            <a:r>
              <a:rPr lang="ko-KR" altLang="en-US" sz="2800" smtClean="0"/>
              <a:t>학번만으로도 유일성을 보장할 수 있으므로 최소성에 위배</a:t>
            </a:r>
          </a:p>
          <a:p>
            <a:pPr lvl="2"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ED593E31-1362-45A3-8A56-EED7914D8D74}" type="slidenum">
              <a:rPr lang="en-US" altLang="ko-KR">
                <a:latin typeface="HY중고딕" pitchFamily="18" charset="-127"/>
              </a:rPr>
              <a:pPr/>
              <a:t>56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참조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릴레이션간의 데이터의 일관성을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하나의 릴레이션에 있는 속성 값이 다른 릴레이션에 있는 속성 값을 참조하기 위해서는 참조되는 속성 값이 반드시 해당 릴레이션에 존재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외래 키</a:t>
            </a:r>
            <a:r>
              <a:rPr lang="en-US" altLang="ko-KR" smtClean="0"/>
              <a:t>(foreign key) : </a:t>
            </a:r>
            <a:r>
              <a:rPr lang="ko-KR" altLang="en-US" smtClean="0"/>
              <a:t>다른 릴레이션의 칼럼 값을 참조하는 칼럼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참조 키</a:t>
            </a:r>
            <a:r>
              <a:rPr lang="en-US" altLang="ko-KR" smtClean="0"/>
              <a:t>(reference key) : </a:t>
            </a:r>
            <a:r>
              <a:rPr lang="ko-KR" altLang="en-US" smtClean="0"/>
              <a:t>다른 릴레이션에서 참조되는 칼럼</a:t>
            </a:r>
          </a:p>
          <a:p>
            <a:pPr lvl="1" eaLnBrk="1" hangingPunct="1">
              <a:spcBef>
                <a:spcPct val="40000"/>
              </a:spcBef>
            </a:pPr>
            <a:endParaRPr lang="ko-KR" altLang="en-US" smtClean="0"/>
          </a:p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도메인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속성에서 허용 가능한 값의 범위를 지정하기 위한 제약 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속성의 데이터 타입</a:t>
            </a:r>
            <a:r>
              <a:rPr lang="en-US" altLang="ko-KR" smtClean="0"/>
              <a:t>, </a:t>
            </a:r>
            <a:r>
              <a:rPr lang="ko-KR" altLang="en-US" smtClean="0"/>
              <a:t>길이</a:t>
            </a:r>
            <a:r>
              <a:rPr lang="en-US" altLang="ko-KR" smtClean="0"/>
              <a:t>, </a:t>
            </a:r>
            <a:r>
              <a:rPr lang="ko-KR" altLang="en-US" smtClean="0"/>
              <a:t>기본 키</a:t>
            </a:r>
            <a:r>
              <a:rPr lang="en-US" altLang="ko-KR" smtClean="0"/>
              <a:t>, </a:t>
            </a:r>
            <a:r>
              <a:rPr lang="ko-KR" altLang="en-US" smtClean="0"/>
              <a:t>유일성</a:t>
            </a:r>
            <a:r>
              <a:rPr lang="en-US" altLang="ko-KR" smtClean="0"/>
              <a:t>, NULL </a:t>
            </a:r>
            <a:r>
              <a:rPr lang="ko-KR" altLang="en-US" smtClean="0"/>
              <a:t>허용</a:t>
            </a:r>
            <a:r>
              <a:rPr lang="en-US" altLang="ko-KR" smtClean="0"/>
              <a:t>, </a:t>
            </a:r>
            <a:r>
              <a:rPr lang="ko-KR" altLang="en-US" smtClean="0"/>
              <a:t>허용 값의 범위와 같은 제약 조건 지정 가능</a:t>
            </a:r>
          </a:p>
          <a:p>
            <a:pPr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CF31C73-E3EA-4C27-9AFA-904011F886DB}" type="slidenum">
              <a:rPr lang="en-US" altLang="ko-KR">
                <a:latin typeface="HY중고딕" pitchFamily="18" charset="-127"/>
              </a:rPr>
              <a:pPr/>
              <a:t>57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모델의 성공 요인</a:t>
            </a:r>
          </a:p>
        </p:txBody>
      </p:sp>
      <p:sp>
        <p:nvSpPr>
          <p:cNvPr id="5632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단순하고 이해하기 쉬운 모델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테이블의 논리적인 구조가 </a:t>
            </a:r>
            <a:r>
              <a:rPr lang="en-US" altLang="ko-KR" smtClean="0"/>
              <a:t>2</a:t>
            </a:r>
            <a:r>
              <a:rPr lang="ko-KR" altLang="en-US" smtClean="0"/>
              <a:t>차원적인 테이블 형식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수학적 이론을 기반으로 한 모델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수학의 집합 이론과 관계 대수를 기반으로 구성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시스템의 기능이나 성능을 예측하거나 검증 가능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질의 최적화나 성능 개선을 위한 기법들은 수학적 기반위에 지원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비절차적인 질의어 지원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</a:t>
            </a:r>
            <a:r>
              <a:rPr lang="ko-KR" altLang="en-US" smtClean="0"/>
              <a:t>이라는 비절차적인 언어로 데이터베이스에 접근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지속적인 투자와 기술 지원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상용 데이터베이스 회사에서의 지속적인 대규모 투자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새로운 요구에 대한 지속적인 연구 개발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479425" y="1687513"/>
            <a:ext cx="13058775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결과 중심적 언어  ↔ 절차 중심적 언어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관계형 데이터베이스의 장점 중의 하나는 사용자들이 쉽게 사용할 수 있는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(Structured Query Language)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언어를 제공한다는 것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사용자는 간단한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사용하여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에게 작업을 요청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기본적인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문들은 표준화되어 있기 때문에 거의 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 동일하게 적용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현재 거의 모든 관계형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 채택하고 있는 질의어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70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말 오라클이 상용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로는 처음으로 채택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언어는 비절차적 언어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(non-procedural language) 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사용자는 자신이 원하는 바만을 명시하며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원하는 바를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어떻게 처리할지는 명시할 필요가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1974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IBM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연구소에서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System R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프로젝트를 통해 개발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1986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미국표준기구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(American National Standards Institute)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표준을 제정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국제표준기구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(International Standards Organization, ISO)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표준안에 무결성 향상을 위한 기능을 추가한 판을 발표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 SQL1, SQL-89) :  1992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개정판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객체중심 데이터모델을 지원하기 위해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SQL3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표준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대부분의 관계형 데이터베이스는 최소한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SQL-89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지원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(SQL-92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표준중대부분도구현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321925" y="9840913"/>
            <a:ext cx="3000375" cy="7207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D2BD655-6737-4B73-AB1B-F2804A595FBC}" type="slidenum">
              <a:rPr lang="en-US" altLang="ko-KR">
                <a:latin typeface="HY중고딕" pitchFamily="18" charset="-127"/>
              </a:rPr>
              <a:pPr/>
              <a:t>6</a:t>
            </a:fld>
            <a:endParaRPr lang="en-US" altLang="ko-KR">
              <a:latin typeface="HY중고딕" pitchFamily="18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1.2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메타데이터</a:t>
            </a: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839788" y="2178050"/>
            <a:ext cx="129619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메타데이터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(Metadata) : 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데이터에 대한 데이터를 의미함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구조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(structure)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나  제약사항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(constraints)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속성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(properties)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이나 특성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(characteristics)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기술하는 것            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39788" y="5178425"/>
            <a:ext cx="14128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839788" y="587851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고객번호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839788" y="6578600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839788" y="7278688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모델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839788" y="7978775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년식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39788" y="867886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주소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252663" y="5178425"/>
            <a:ext cx="1416050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유형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252663" y="587851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2252663" y="6578600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character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2252663" y="7278688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2252663" y="7978775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252663" y="867886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3668713" y="5178425"/>
            <a:ext cx="1284287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길이</a:t>
            </a: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668713" y="587851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9</a:t>
            </a: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3668713" y="6578600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5</a:t>
            </a: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3668713" y="7278688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10</a:t>
            </a:r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668713" y="7978775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4</a:t>
            </a: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668713" y="867886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30</a:t>
            </a:r>
          </a:p>
        </p:txBody>
      </p:sp>
      <p:sp>
        <p:nvSpPr>
          <p:cNvPr id="10264" name="Rectangle 31"/>
          <p:cNvSpPr>
            <a:spLocks noChangeArrowheads="1"/>
          </p:cNvSpPr>
          <p:nvPr/>
        </p:nvSpPr>
        <p:spPr bwMode="auto">
          <a:xfrm>
            <a:off x="4953000" y="5178425"/>
            <a:ext cx="25685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제약사항</a:t>
            </a:r>
          </a:p>
        </p:txBody>
      </p:sp>
      <p:sp>
        <p:nvSpPr>
          <p:cNvPr id="10265" name="Rectangle 32"/>
          <p:cNvSpPr>
            <a:spLocks noChangeArrowheads="1"/>
          </p:cNvSpPr>
          <p:nvPr/>
        </p:nvSpPr>
        <p:spPr bwMode="auto">
          <a:xfrm>
            <a:off x="4953000" y="587851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  <a:sym typeface="TeXplus SY"/>
              </a:rPr>
              <a:t>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고객번호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6" name="Rectangle 33"/>
          <p:cNvSpPr>
            <a:spLocks noChangeArrowheads="1"/>
          </p:cNvSpPr>
          <p:nvPr/>
        </p:nvSpPr>
        <p:spPr bwMode="auto">
          <a:xfrm>
            <a:off x="4953000" y="6578600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7" name="Rectangle 34"/>
          <p:cNvSpPr>
            <a:spLocks noChangeArrowheads="1"/>
          </p:cNvSpPr>
          <p:nvPr/>
        </p:nvSpPr>
        <p:spPr bwMode="auto">
          <a:xfrm>
            <a:off x="4953000" y="7278688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8" name="Rectangle 35"/>
          <p:cNvSpPr>
            <a:spLocks noChangeArrowheads="1"/>
          </p:cNvSpPr>
          <p:nvPr/>
        </p:nvSpPr>
        <p:spPr bwMode="auto">
          <a:xfrm>
            <a:off x="4953000" y="7978775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현재년도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년식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9" name="Rectangle 36"/>
          <p:cNvSpPr>
            <a:spLocks noChangeArrowheads="1"/>
          </p:cNvSpPr>
          <p:nvPr/>
        </p:nvSpPr>
        <p:spPr bwMode="auto">
          <a:xfrm>
            <a:off x="4953000" y="867886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70" name="Rectangle 39"/>
          <p:cNvSpPr>
            <a:spLocks noChangeArrowheads="1"/>
          </p:cNvSpPr>
          <p:nvPr/>
        </p:nvSpPr>
        <p:spPr bwMode="auto">
          <a:xfrm>
            <a:off x="7521575" y="5178425"/>
            <a:ext cx="6040438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의미</a:t>
            </a:r>
          </a:p>
        </p:txBody>
      </p:sp>
      <p:sp>
        <p:nvSpPr>
          <p:cNvPr id="10271" name="Rectangle 40"/>
          <p:cNvSpPr>
            <a:spLocks noChangeArrowheads="1"/>
          </p:cNvSpPr>
          <p:nvPr/>
        </p:nvSpPr>
        <p:spPr bwMode="auto">
          <a:xfrm>
            <a:off x="7521575" y="587851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고객을 유일하게 식별할 수 있는 속성 값</a:t>
            </a:r>
          </a:p>
        </p:txBody>
      </p:sp>
      <p:sp>
        <p:nvSpPr>
          <p:cNvPr id="10272" name="Rectangle 41"/>
          <p:cNvSpPr>
            <a:spLocks noChangeArrowheads="1"/>
          </p:cNvSpPr>
          <p:nvPr/>
        </p:nvSpPr>
        <p:spPr bwMode="auto">
          <a:xfrm>
            <a:off x="7521575" y="6578600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이름</a:t>
            </a:r>
          </a:p>
        </p:txBody>
      </p:sp>
      <p:sp>
        <p:nvSpPr>
          <p:cNvPr id="10273" name="Rectangle 42"/>
          <p:cNvSpPr>
            <a:spLocks noChangeArrowheads="1"/>
          </p:cNvSpPr>
          <p:nvPr/>
        </p:nvSpPr>
        <p:spPr bwMode="auto">
          <a:xfrm>
            <a:off x="7521575" y="7278688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자동차 모델</a:t>
            </a:r>
          </a:p>
        </p:txBody>
      </p:sp>
      <p:sp>
        <p:nvSpPr>
          <p:cNvPr id="10274" name="Rectangle 43"/>
          <p:cNvSpPr>
            <a:spLocks noChangeArrowheads="1"/>
          </p:cNvSpPr>
          <p:nvPr/>
        </p:nvSpPr>
        <p:spPr bwMode="auto">
          <a:xfrm>
            <a:off x="7521575" y="7978775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생산년도</a:t>
            </a:r>
          </a:p>
        </p:txBody>
      </p:sp>
      <p:sp>
        <p:nvSpPr>
          <p:cNvPr id="10275" name="Rectangle 44"/>
          <p:cNvSpPr>
            <a:spLocks noChangeArrowheads="1"/>
          </p:cNvSpPr>
          <p:nvPr/>
        </p:nvSpPr>
        <p:spPr bwMode="auto">
          <a:xfrm>
            <a:off x="7521575" y="867886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주소</a:t>
            </a:r>
          </a:p>
        </p:txBody>
      </p:sp>
      <p:sp>
        <p:nvSpPr>
          <p:cNvPr id="41006" name="Rectangle 46"/>
          <p:cNvSpPr>
            <a:spLocks noChangeArrowheads="1"/>
          </p:cNvSpPr>
          <p:nvPr/>
        </p:nvSpPr>
        <p:spPr bwMode="auto">
          <a:xfrm>
            <a:off x="3479800" y="4457700"/>
            <a:ext cx="6729413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자동차 회사 고객 데이터베이스의 메타 데이터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두 가지 사용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대화식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회사에서 제공하는 유틸리티프로그램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ORACLE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SQL*Plus)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을 이용하여 사용자가 직접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입력하고 실행결과를 확인하는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내장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C, Java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와 같은 프로그램 안에 포함되어져서 사용되는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80" y="5616699"/>
            <a:ext cx="9540354" cy="4081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4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 두 가지 사용 방식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638" y="3138488"/>
            <a:ext cx="6483350" cy="577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직사각형 3"/>
          <p:cNvSpPr>
            <a:spLocks noChangeArrowheads="1"/>
          </p:cNvSpPr>
          <p:nvPr/>
        </p:nvSpPr>
        <p:spPr bwMode="auto">
          <a:xfrm>
            <a:off x="2301875" y="4152900"/>
            <a:ext cx="8339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04" name="Rectangle 16"/>
          <p:cNvSpPr>
            <a:spLocks noChangeArrowheads="1"/>
          </p:cNvSpPr>
          <p:nvPr/>
        </p:nvSpPr>
        <p:spPr bwMode="auto">
          <a:xfrm>
            <a:off x="0" y="479425"/>
            <a:ext cx="144018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</a:rPr>
              <a:t>쉬어 가는 페이지</a:t>
            </a:r>
          </a:p>
        </p:txBody>
      </p:sp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0" y="1679575"/>
            <a:ext cx="14401800" cy="845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  <a:defRPr/>
            </a:pPr>
            <a:r>
              <a:rPr lang="ko-KR" altLang="en-US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   피곤하죠</a:t>
            </a:r>
            <a:r>
              <a:rPr lang="en-US" altLang="ko-KR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…</a:t>
            </a:r>
          </a:p>
        </p:txBody>
      </p:sp>
      <p:sp>
        <p:nvSpPr>
          <p:cNvPr id="62468" name="Text Box 19"/>
          <p:cNvSpPr txBox="1">
            <a:spLocks noChangeArrowheads="1"/>
          </p:cNvSpPr>
          <p:nvPr/>
        </p:nvSpPr>
        <p:spPr bwMode="auto">
          <a:xfrm>
            <a:off x="7680325" y="3479800"/>
            <a:ext cx="5761038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쉬었다해요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많이 배웠다 아이가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  <a:endParaRPr lang="ko-KR" altLang="en-US" sz="3000">
              <a:solidFill>
                <a:srgbClr val="000066"/>
              </a:solidFill>
              <a:latin typeface="HY중고딕" pitchFamily="18" charset="-127"/>
              <a:ea typeface="굴림체" pitchFamily="49" charset="-127"/>
              <a:sym typeface="Symbol" pitchFamily="18" charset="2"/>
            </a:endParaRPr>
          </a:p>
        </p:txBody>
      </p:sp>
      <p:sp>
        <p:nvSpPr>
          <p:cNvPr id="62469" name="Text Box 20"/>
          <p:cNvSpPr txBox="1">
            <a:spLocks noChangeArrowheads="1"/>
          </p:cNvSpPr>
          <p:nvPr/>
        </p:nvSpPr>
        <p:spPr bwMode="auto">
          <a:xfrm>
            <a:off x="6675438" y="8623300"/>
            <a:ext cx="5868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Monotype Sorts" pitchFamily="2" charset="2"/>
              </a:rPr>
              <a:t>  </a:t>
            </a:r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항상 준비하는 자만이 기회를 얻는다</a:t>
            </a: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</p:txBody>
      </p:sp>
      <p:pic>
        <p:nvPicPr>
          <p:cNvPr id="62470" name="Picture 11" descr="비전공자 프로그래머취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4406900"/>
            <a:ext cx="24003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13" descr="프로그래머되는법[C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9725" y="7004050"/>
            <a:ext cx="24003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15" descr="프로그래머 자격증 [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888" y="2139950"/>
            <a:ext cx="45783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AutoShape 21"/>
          <p:cNvSpPr>
            <a:spLocks noChangeArrowheads="1"/>
          </p:cNvSpPr>
          <p:nvPr/>
        </p:nvSpPr>
        <p:spPr bwMode="blackWhite">
          <a:xfrm>
            <a:off x="7488238" y="2879725"/>
            <a:ext cx="6353175" cy="3000375"/>
          </a:xfrm>
          <a:prstGeom prst="wedgeEllipseCallout">
            <a:avLst>
              <a:gd name="adj1" fmla="val -57426"/>
              <a:gd name="adj2" fmla="val -33764"/>
            </a:avLst>
          </a:prstGeom>
          <a:noFill/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 bwMode="auto">
          <a:xfrm>
            <a:off x="720725" y="773113"/>
            <a:ext cx="12960350" cy="12255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Database </a:t>
            </a:r>
            <a:r>
              <a:rPr lang="ko-KR" altLang="en-US" smtClean="0"/>
              <a:t>및 </a:t>
            </a:r>
            <a:r>
              <a:rPr lang="en-US" altLang="ko-KR" smtClean="0"/>
              <a:t>DBMS</a:t>
            </a:r>
            <a:r>
              <a:rPr lang="ko-KR" altLang="en-US" smtClean="0"/>
              <a:t> 툴 설치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idx="1"/>
          </p:nvPr>
        </p:nvSpPr>
        <p:spPr bwMode="auto">
          <a:xfrm>
            <a:off x="720725" y="2520950"/>
            <a:ext cx="12960350" cy="712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Oracle 11g Database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Oracle 11g Client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Toad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Erwin</a:t>
            </a:r>
            <a:r>
              <a:rPr lang="ko-KR" altLang="en-US" smtClean="0"/>
              <a:t>설치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직사각형 3"/>
          <p:cNvSpPr>
            <a:spLocks noChangeArrowheads="1"/>
          </p:cNvSpPr>
          <p:nvPr/>
        </p:nvSpPr>
        <p:spPr bwMode="auto">
          <a:xfrm>
            <a:off x="2301875" y="4152900"/>
            <a:ext cx="100314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그룹 13"/>
          <p:cNvGrpSpPr>
            <a:grpSpLocks/>
          </p:cNvGrpSpPr>
          <p:nvPr/>
        </p:nvGrpSpPr>
        <p:grpSpPr bwMode="auto">
          <a:xfrm>
            <a:off x="792163" y="1706563"/>
            <a:ext cx="12952412" cy="6789737"/>
            <a:chOff x="360365" y="525066"/>
            <a:chExt cx="12952410" cy="9301163"/>
          </a:xfrm>
        </p:grpSpPr>
        <p:pic>
          <p:nvPicPr>
            <p:cNvPr id="655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525066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 bwMode="auto">
            <a:xfrm>
              <a:off x="5256214" y="2225676"/>
              <a:ext cx="1081087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240090" y="3245607"/>
              <a:ext cx="1081087" cy="56759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223965" y="864318"/>
              <a:ext cx="1873250" cy="34142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21625" y="525066"/>
              <a:ext cx="5391150" cy="93011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8137526" y="1773340"/>
              <a:ext cx="1727200" cy="56542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8208964" y="9028117"/>
              <a:ext cx="4105274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 rot="1381187">
              <a:off x="3416302" y="1344925"/>
              <a:ext cx="1665288" cy="7959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 rot="9667556">
              <a:off x="4378326" y="2651916"/>
              <a:ext cx="871538" cy="79376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 rot="5400000">
              <a:off x="5691079" y="5545992"/>
              <a:ext cx="6691531" cy="5032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1297"/>
            <a:stretch>
              <a:fillRect/>
            </a:stretch>
          </p:blipFill>
          <p:spPr bwMode="auto">
            <a:xfrm>
              <a:off x="360365" y="6080760"/>
              <a:ext cx="6911975" cy="363045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 bwMode="auto">
            <a:xfrm>
              <a:off x="647702" y="8575781"/>
              <a:ext cx="1657350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그룹 10"/>
          <p:cNvGrpSpPr>
            <a:grpSpLocks/>
          </p:cNvGrpSpPr>
          <p:nvPr/>
        </p:nvGrpSpPr>
        <p:grpSpPr bwMode="auto">
          <a:xfrm>
            <a:off x="431800" y="1152525"/>
            <a:ext cx="13081000" cy="6994525"/>
            <a:chOff x="431800" y="637582"/>
            <a:chExt cx="13081000" cy="8733590"/>
          </a:xfrm>
        </p:grpSpPr>
        <p:pic>
          <p:nvPicPr>
            <p:cNvPr id="66563" name="Picture 2" descr="http://cfile5.uf.tistory.com/image/144BC145507A3BA12ADB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2"/>
              <a:ext cx="6305550" cy="45355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4" name="Picture 4" descr="http://cfile22.uf.tistory.com/image/16530B45507A3BA32020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637582"/>
              <a:ext cx="6527800" cy="4423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5" name="Picture 6" descr="http://cfile2.uf.tistory.com/image/19509045507A3BA6213DD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788" y="5400676"/>
              <a:ext cx="6284912" cy="39704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6" name="Picture 8" descr="http://cfile27.uf.tistory.com/image/16542245507A3BA61F766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21513" y="5415527"/>
              <a:ext cx="6362700" cy="36279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438900" y="3018209"/>
              <a:ext cx="906463" cy="79486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162675" y="4798228"/>
              <a:ext cx="1255713" cy="79288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391275" y="6988563"/>
              <a:ext cx="904875" cy="79486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그룹 10"/>
          <p:cNvGrpSpPr>
            <a:grpSpLocks/>
          </p:cNvGrpSpPr>
          <p:nvPr/>
        </p:nvGrpSpPr>
        <p:grpSpPr bwMode="auto">
          <a:xfrm>
            <a:off x="431800" y="1033463"/>
            <a:ext cx="12923838" cy="8039100"/>
            <a:chOff x="431800" y="637581"/>
            <a:chExt cx="12923970" cy="9204793"/>
          </a:xfrm>
        </p:grpSpPr>
        <p:pic>
          <p:nvPicPr>
            <p:cNvPr id="67587" name="Picture 2" descr="http://cfile5.uf.tistory.com/image/19610545507A3BA812B12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1"/>
              <a:ext cx="6110288" cy="40830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8" name="Picture 4" descr="http://cfile22.uf.tistory.com/image/204B1545507A3BA92B74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9465" y="637581"/>
              <a:ext cx="5832475" cy="4195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9" name="Picture 6" descr="http://cfile24.uf.tistory.com/image/13484545507A3BA92B5B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825" y="5101782"/>
              <a:ext cx="5734050" cy="4740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0" name="Picture 8" descr="http://cfile9.uf.tistory.com/image/11610B45507A3BA912522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29465" y="5173149"/>
              <a:ext cx="5724525" cy="40955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264335" y="3018758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035732" y="4798278"/>
              <a:ext cx="1255726" cy="79251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264335" y="6988597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7594" name="TextBox 10"/>
            <p:cNvSpPr txBox="1">
              <a:spLocks noChangeArrowheads="1"/>
            </p:cNvSpPr>
            <p:nvPr/>
          </p:nvSpPr>
          <p:spPr bwMode="auto">
            <a:xfrm>
              <a:off x="8785226" y="8348545"/>
              <a:ext cx="4570544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C:\app\ora11\product\11.2.0\dbhome_1</a:t>
              </a: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67595" name="TextBox 11"/>
            <p:cNvSpPr txBox="1">
              <a:spLocks noChangeArrowheads="1"/>
            </p:cNvSpPr>
            <p:nvPr/>
          </p:nvSpPr>
          <p:spPr bwMode="auto">
            <a:xfrm>
              <a:off x="10225089" y="6760845"/>
              <a:ext cx="1643421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</a:t>
              </a:r>
              <a:endParaRPr lang="ko-KR" altLang="en-US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그룹 11"/>
          <p:cNvGrpSpPr>
            <a:grpSpLocks/>
          </p:cNvGrpSpPr>
          <p:nvPr/>
        </p:nvGrpSpPr>
        <p:grpSpPr bwMode="auto">
          <a:xfrm>
            <a:off x="663575" y="1008063"/>
            <a:ext cx="13054013" cy="8147050"/>
            <a:chOff x="360363" y="637581"/>
            <a:chExt cx="13054688" cy="9298662"/>
          </a:xfrm>
        </p:grpSpPr>
        <p:pic>
          <p:nvPicPr>
            <p:cNvPr id="68611" name="Picture 2" descr="http://cfile7.uf.tistory.com/image/155C9245507A3BA91765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0363" y="637581"/>
              <a:ext cx="5734050" cy="3930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2" name="Picture 4" descr="http://cfile26.uf.tistory.com/image/1156ED41507A3BAA23D6A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5365" y="637581"/>
              <a:ext cx="5400675" cy="40980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3" name="Picture 6" descr="http://cfile10.uf.tistory.com/image/01466741507A3BAC36E45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363" y="4833106"/>
              <a:ext cx="5734050" cy="4815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4" name="Picture 8" descr="http://cfile25.uf.tistory.com/image/19602141507A3BAC19716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16802" y="4833106"/>
              <a:ext cx="5654675" cy="5103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오른쪽 화살표 5"/>
            <p:cNvSpPr/>
            <p:nvPr/>
          </p:nvSpPr>
          <p:spPr bwMode="auto">
            <a:xfrm>
              <a:off x="6264581" y="3018415"/>
              <a:ext cx="906509" cy="79542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8164074">
              <a:off x="6035969" y="4797699"/>
              <a:ext cx="1255777" cy="79361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6264581" y="6988284"/>
              <a:ext cx="906509" cy="79542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8618" name="TextBox 8"/>
            <p:cNvSpPr txBox="1">
              <a:spLocks noChangeArrowheads="1"/>
            </p:cNvSpPr>
            <p:nvPr/>
          </p:nvSpPr>
          <p:spPr bwMode="auto">
            <a:xfrm>
              <a:off x="10440989" y="1997751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19" name="TextBox 9"/>
            <p:cNvSpPr txBox="1">
              <a:spLocks noChangeArrowheads="1"/>
            </p:cNvSpPr>
            <p:nvPr/>
          </p:nvSpPr>
          <p:spPr bwMode="auto">
            <a:xfrm>
              <a:off x="10440989" y="3245407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20" name="TextBox 11"/>
            <p:cNvSpPr txBox="1">
              <a:spLocks noChangeArrowheads="1"/>
            </p:cNvSpPr>
            <p:nvPr/>
          </p:nvSpPr>
          <p:spPr bwMode="auto">
            <a:xfrm>
              <a:off x="10585452" y="7555945"/>
              <a:ext cx="2829599" cy="456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C:\app\ora11\oradata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굴림" pitchFamily="50" charset="-127"/>
              </a:rPr>
              <a:t>1.3 </a:t>
            </a:r>
            <a:r>
              <a:rPr lang="ko-KR" altLang="en-US" sz="2000">
                <a:solidFill>
                  <a:srgbClr val="A50021"/>
                </a:solidFill>
                <a:latin typeface="굴림" pitchFamily="50" charset="-127"/>
              </a:rPr>
              <a:t>데이터와 지식</a:t>
            </a:r>
            <a:endParaRPr lang="ko-KR" altLang="en-US">
              <a:solidFill>
                <a:srgbClr val="A50021"/>
              </a:solidFill>
              <a:latin typeface="굴림" pitchFamily="50" charset="-127"/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961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vs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지식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039938" y="4217988"/>
            <a:ext cx="3840162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기준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5880100" y="4217988"/>
            <a:ext cx="3481388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2039938" y="4938713"/>
            <a:ext cx="3840162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갱신 빈도</a:t>
            </a: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5880100" y="4938713"/>
            <a:ext cx="3481388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동적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2039938" y="5657850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저장되는 양</a:t>
            </a: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5880100" y="5657850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대량</a:t>
            </a: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2039938" y="6378575"/>
            <a:ext cx="3840162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구조적인 복잡성</a:t>
            </a: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5880100" y="6378575"/>
            <a:ext cx="3481388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단순한 구조</a:t>
            </a: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9361488" y="4217988"/>
            <a:ext cx="3479800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지식</a:t>
            </a: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9361488" y="4938713"/>
            <a:ext cx="34798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정적</a:t>
            </a: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9361488" y="5657850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소량</a:t>
            </a:r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auto">
          <a:xfrm>
            <a:off x="9361488" y="6378575"/>
            <a:ext cx="3479800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복잡한 구조</a:t>
            </a:r>
          </a:p>
        </p:txBody>
      </p:sp>
      <p:sp>
        <p:nvSpPr>
          <p:cNvPr id="11281" name="Rectangle 16"/>
          <p:cNvSpPr>
            <a:spLocks noChangeArrowheads="1"/>
          </p:cNvSpPr>
          <p:nvPr/>
        </p:nvSpPr>
        <p:spPr bwMode="auto">
          <a:xfrm>
            <a:off x="2039938" y="7097713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 수준</a:t>
            </a:r>
          </a:p>
        </p:txBody>
      </p:sp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5880100" y="7097713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상세화</a:t>
            </a:r>
          </a:p>
        </p:txBody>
      </p:sp>
      <p:sp>
        <p:nvSpPr>
          <p:cNvPr id="11283" name="Rectangle 18"/>
          <p:cNvSpPr>
            <a:spLocks noChangeArrowheads="1"/>
          </p:cNvSpPr>
          <p:nvPr/>
        </p:nvSpPr>
        <p:spPr bwMode="auto">
          <a:xfrm>
            <a:off x="9361488" y="7097713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그룹 11"/>
          <p:cNvGrpSpPr>
            <a:grpSpLocks/>
          </p:cNvGrpSpPr>
          <p:nvPr/>
        </p:nvGrpSpPr>
        <p:grpSpPr bwMode="auto">
          <a:xfrm>
            <a:off x="576263" y="1079500"/>
            <a:ext cx="13077825" cy="8496300"/>
            <a:chOff x="576263" y="865109"/>
            <a:chExt cx="13077825" cy="9268659"/>
          </a:xfrm>
        </p:grpSpPr>
        <p:pic>
          <p:nvPicPr>
            <p:cNvPr id="69635" name="Picture 2" descr="http://cfile22.uf.tistory.com/image/15623641507A3BAE161F6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3" y="865109"/>
              <a:ext cx="5734050" cy="4350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6" name="Picture 4" descr="http://cfile10.uf.tistory.com/image/1159BB41507A3BB01F0C5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865109"/>
              <a:ext cx="6669088" cy="430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7" name="Picture 6" descr="http://cfile10.uf.tistory.com/image/13504141507A3BB12B3C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5950" y="5513190"/>
              <a:ext cx="5734050" cy="4620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192838" y="3017752"/>
              <a:ext cx="904875" cy="79490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035675" y="4798055"/>
              <a:ext cx="1255713" cy="793170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648826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69641" name="TextBox 8"/>
            <p:cNvSpPr txBox="1">
              <a:spLocks noChangeArrowheads="1"/>
            </p:cNvSpPr>
            <p:nvPr/>
          </p:nvSpPr>
          <p:spPr bwMode="auto">
            <a:xfrm>
              <a:off x="12025313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pic>
          <p:nvPicPr>
            <p:cNvPr id="69642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r="11278" b="47672"/>
            <a:stretch>
              <a:fillRect/>
            </a:stretch>
          </p:blipFill>
          <p:spPr bwMode="auto">
            <a:xfrm>
              <a:off x="6985000" y="5628204"/>
              <a:ext cx="3455988" cy="430803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7416800" y="9075631"/>
              <a:ext cx="1584325" cy="34116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그룹 9"/>
          <p:cNvGrpSpPr>
            <a:grpSpLocks/>
          </p:cNvGrpSpPr>
          <p:nvPr/>
        </p:nvGrpSpPr>
        <p:grpSpPr bwMode="auto">
          <a:xfrm>
            <a:off x="447675" y="1141413"/>
            <a:ext cx="13704888" cy="7212012"/>
            <a:chOff x="447675" y="637580"/>
            <a:chExt cx="13704888" cy="7980998"/>
          </a:xfrm>
        </p:grpSpPr>
        <p:pic>
          <p:nvPicPr>
            <p:cNvPr id="7065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675" y="637580"/>
              <a:ext cx="6446838" cy="519064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05725" y="637580"/>
              <a:ext cx="6446838" cy="798099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725" y="6875860"/>
              <a:ext cx="6446838" cy="174021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853238" y="2677187"/>
              <a:ext cx="904875" cy="79581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696075" y="5976398"/>
              <a:ext cx="1255713" cy="79230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584325" y="3585437"/>
              <a:ext cx="1368425" cy="56743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8064500" y="1205016"/>
              <a:ext cx="4752975" cy="56743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863600" y="6851269"/>
              <a:ext cx="4837102" cy="79231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그룹 7"/>
          <p:cNvGrpSpPr>
            <a:grpSpLocks/>
          </p:cNvGrpSpPr>
          <p:nvPr/>
        </p:nvGrpSpPr>
        <p:grpSpPr bwMode="auto">
          <a:xfrm>
            <a:off x="431800" y="1196975"/>
            <a:ext cx="13789025" cy="8091488"/>
            <a:chOff x="431800" y="977624"/>
            <a:chExt cx="13790065" cy="8843252"/>
          </a:xfrm>
        </p:grpSpPr>
        <p:pic>
          <p:nvPicPr>
            <p:cNvPr id="7168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977624"/>
              <a:ext cx="5868988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4640" y="977624"/>
              <a:ext cx="7331075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5" name="Picture 4" descr="http://cfile7.uf.tistory.com/image/1303F343507A3CDE2CD17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1800" y="4945266"/>
              <a:ext cx="9321800" cy="4875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TextBox 4"/>
            <p:cNvSpPr txBox="1">
              <a:spLocks noChangeArrowheads="1"/>
            </p:cNvSpPr>
            <p:nvPr/>
          </p:nvSpPr>
          <p:spPr bwMode="auto">
            <a:xfrm>
              <a:off x="5472113" y="8463559"/>
              <a:ext cx="8749752" cy="437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solidFill>
                    <a:srgbClr val="FF0000"/>
                  </a:solidFill>
                  <a:latin typeface="HY중고딕" pitchFamily="18" charset="-127"/>
                </a:rPr>
                <a:t>C:\app\ora11\product\11.2.0\dbhome_1\network\admin\tnsnames.ora</a:t>
              </a:r>
              <a:endParaRPr lang="ko-KR" altLang="en-US" sz="2000">
                <a:solidFill>
                  <a:srgbClr val="FF0000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079549" y="1090399"/>
              <a:ext cx="5042280" cy="147474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7706274" y="1090399"/>
              <a:ext cx="5832915" cy="90740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직사각형 3"/>
          <p:cNvSpPr>
            <a:spLocks noChangeArrowheads="1"/>
          </p:cNvSpPr>
          <p:nvPr/>
        </p:nvSpPr>
        <p:spPr bwMode="auto">
          <a:xfrm>
            <a:off x="2301875" y="4152900"/>
            <a:ext cx="9544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직사각형 3"/>
          <p:cNvSpPr>
            <a:spLocks noChangeArrowheads="1"/>
          </p:cNvSpPr>
          <p:nvPr/>
        </p:nvSpPr>
        <p:spPr bwMode="auto">
          <a:xfrm>
            <a:off x="2592388" y="4152900"/>
            <a:ext cx="900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그룹 10"/>
          <p:cNvGrpSpPr>
            <a:grpSpLocks/>
          </p:cNvGrpSpPr>
          <p:nvPr/>
        </p:nvGrpSpPr>
        <p:grpSpPr bwMode="auto">
          <a:xfrm>
            <a:off x="360363" y="1114425"/>
            <a:ext cx="13368337" cy="8247063"/>
            <a:chOff x="360365" y="682588"/>
            <a:chExt cx="13368335" cy="9256157"/>
          </a:xfrm>
        </p:grpSpPr>
        <p:pic>
          <p:nvPicPr>
            <p:cNvPr id="7475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750094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5256214" y="2453641"/>
              <a:ext cx="1081087" cy="56481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240090" y="3472798"/>
              <a:ext cx="1081087" cy="56837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1223965" y="1090608"/>
              <a:ext cx="1873250" cy="340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1381187">
              <a:off x="3416302" y="1573460"/>
              <a:ext cx="1665288" cy="79109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9667556">
              <a:off x="4378326" y="2879478"/>
              <a:ext cx="871538" cy="792875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47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80400" y="682588"/>
              <a:ext cx="5448300" cy="925615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8569326" y="1885265"/>
              <a:ext cx="1655763" cy="56837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2169775" y="9256337"/>
              <a:ext cx="647700" cy="454345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그룹 5"/>
          <p:cNvGrpSpPr>
            <a:grpSpLocks/>
          </p:cNvGrpSpPr>
          <p:nvPr/>
        </p:nvGrpSpPr>
        <p:grpSpPr bwMode="auto">
          <a:xfrm>
            <a:off x="792163" y="1481138"/>
            <a:ext cx="12882562" cy="6511925"/>
            <a:chOff x="792163" y="977624"/>
            <a:chExt cx="12882564" cy="7485936"/>
          </a:xfrm>
        </p:grpSpPr>
        <p:pic>
          <p:nvPicPr>
            <p:cNvPr id="757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977624"/>
              <a:ext cx="6107112" cy="748593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1079500" y="3361006"/>
              <a:ext cx="2160588" cy="45258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1296988" y="7441589"/>
              <a:ext cx="2159000" cy="68253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578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11385" r="17754" b="36986"/>
            <a:stretch>
              <a:fillRect/>
            </a:stretch>
          </p:blipFill>
          <p:spPr bwMode="auto">
            <a:xfrm>
              <a:off x="7200902" y="977624"/>
              <a:ext cx="6473825" cy="680585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그룹 3"/>
          <p:cNvGrpSpPr>
            <a:grpSpLocks/>
          </p:cNvGrpSpPr>
          <p:nvPr/>
        </p:nvGrpSpPr>
        <p:grpSpPr bwMode="auto">
          <a:xfrm>
            <a:off x="431800" y="1481138"/>
            <a:ext cx="13449300" cy="6656387"/>
            <a:chOff x="431800" y="977623"/>
            <a:chExt cx="13449300" cy="7825979"/>
          </a:xfrm>
        </p:grpSpPr>
        <p:pic>
          <p:nvPicPr>
            <p:cNvPr id="7680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977623"/>
              <a:ext cx="6618288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680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4400" y="977623"/>
              <a:ext cx="6616700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그룹 5"/>
          <p:cNvGrpSpPr>
            <a:grpSpLocks/>
          </p:cNvGrpSpPr>
          <p:nvPr/>
        </p:nvGrpSpPr>
        <p:grpSpPr bwMode="auto">
          <a:xfrm>
            <a:off x="374650" y="1481138"/>
            <a:ext cx="13800138" cy="6223000"/>
            <a:chOff x="374650" y="977623"/>
            <a:chExt cx="13800281" cy="8051006"/>
          </a:xfrm>
        </p:grpSpPr>
        <p:pic>
          <p:nvPicPr>
            <p:cNvPr id="7782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4650" y="977623"/>
              <a:ext cx="680720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78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9165" y="977623"/>
              <a:ext cx="6746875" cy="793849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7829" name="TextBox 3"/>
            <p:cNvSpPr txBox="1">
              <a:spLocks noChangeArrowheads="1"/>
            </p:cNvSpPr>
            <p:nvPr/>
          </p:nvSpPr>
          <p:spPr bwMode="auto">
            <a:xfrm>
              <a:off x="9432926" y="4833105"/>
              <a:ext cx="4742005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C:\app\ora11\product\11.2.0\client_1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77830" name="TextBox 4"/>
            <p:cNvSpPr txBox="1">
              <a:spLocks noChangeArrowheads="1"/>
            </p:cNvSpPr>
            <p:nvPr/>
          </p:nvSpPr>
          <p:spPr bwMode="auto">
            <a:xfrm>
              <a:off x="10801352" y="2905363"/>
              <a:ext cx="1811714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그룹 11"/>
          <p:cNvGrpSpPr>
            <a:grpSpLocks/>
          </p:cNvGrpSpPr>
          <p:nvPr/>
        </p:nvGrpSpPr>
        <p:grpSpPr bwMode="auto">
          <a:xfrm>
            <a:off x="576263" y="1214438"/>
            <a:ext cx="13382625" cy="7354887"/>
            <a:chOff x="576265" y="637581"/>
            <a:chExt cx="13382623" cy="8973621"/>
          </a:xfrm>
        </p:grpSpPr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5" y="637581"/>
              <a:ext cx="4537075" cy="8973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직사각형 3"/>
            <p:cNvSpPr/>
            <p:nvPr/>
          </p:nvSpPr>
          <p:spPr bwMode="auto">
            <a:xfrm>
              <a:off x="4176714" y="7441883"/>
              <a:ext cx="9366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885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5138" y="865109"/>
              <a:ext cx="841375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5832476" y="3926424"/>
              <a:ext cx="11525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8208964" y="3699807"/>
              <a:ext cx="4105274" cy="34089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0440989" y="4720550"/>
              <a:ext cx="1008062" cy="56750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0440989" y="7100990"/>
              <a:ext cx="1655762" cy="56751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 rot="17759824">
              <a:off x="3727046" y="5642687"/>
              <a:ext cx="3269474" cy="50323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1605733">
              <a:off x="6824664" y="5444947"/>
              <a:ext cx="3762374" cy="794126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정의와 특성  </a:t>
            </a: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- 2.1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216944"/>
            <a:ext cx="11649075" cy="736282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 bwMode="auto">
          <a:xfrm>
            <a:off x="8857084" y="3744491"/>
            <a:ext cx="6480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 bwMode="auto">
          <a:xfrm>
            <a:off x="10441260" y="4752603"/>
            <a:ext cx="6480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 bwMode="auto">
          <a:xfrm>
            <a:off x="11377364" y="5671822"/>
            <a:ext cx="6480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 bwMode="auto">
          <a:xfrm>
            <a:off x="10765296" y="6624811"/>
            <a:ext cx="6480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그룹 3"/>
          <p:cNvGrpSpPr>
            <a:grpSpLocks/>
          </p:cNvGrpSpPr>
          <p:nvPr/>
        </p:nvGrpSpPr>
        <p:grpSpPr bwMode="auto">
          <a:xfrm>
            <a:off x="792163" y="1090613"/>
            <a:ext cx="7229475" cy="5451475"/>
            <a:chOff x="792163" y="1090137"/>
            <a:chExt cx="7230718" cy="5452358"/>
          </a:xfrm>
        </p:grpSpPr>
        <p:pic>
          <p:nvPicPr>
            <p:cNvPr id="7987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1090137"/>
              <a:ext cx="6559550" cy="29423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9876" name="TextBox 2"/>
            <p:cNvSpPr txBox="1">
              <a:spLocks noChangeArrowheads="1"/>
            </p:cNvSpPr>
            <p:nvPr/>
          </p:nvSpPr>
          <p:spPr bwMode="auto">
            <a:xfrm>
              <a:off x="1079501" y="6080761"/>
              <a:ext cx="6943380" cy="461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C:\app\ora11\product\11.2.0\dbhome_1\BIN\;</a:t>
              </a:r>
              <a:endParaRPr lang="ko-KR" altLang="en-US" sz="24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직사각형 3"/>
          <p:cNvSpPr>
            <a:spLocks noChangeArrowheads="1"/>
          </p:cNvSpPr>
          <p:nvPr/>
        </p:nvSpPr>
        <p:spPr bwMode="auto">
          <a:xfrm>
            <a:off x="2592388" y="4152900"/>
            <a:ext cx="8328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직사각형 3"/>
          <p:cNvSpPr>
            <a:spLocks noChangeArrowheads="1"/>
          </p:cNvSpPr>
          <p:nvPr/>
        </p:nvSpPr>
        <p:spPr bwMode="auto">
          <a:xfrm>
            <a:off x="4608513" y="4152900"/>
            <a:ext cx="49815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그룹 3"/>
          <p:cNvGrpSpPr>
            <a:grpSpLocks/>
          </p:cNvGrpSpPr>
          <p:nvPr/>
        </p:nvGrpSpPr>
        <p:grpSpPr bwMode="auto">
          <a:xfrm>
            <a:off x="431800" y="1512888"/>
            <a:ext cx="13125450" cy="5975350"/>
            <a:chOff x="431800" y="1139245"/>
            <a:chExt cx="13125452" cy="7439328"/>
          </a:xfrm>
        </p:grpSpPr>
        <p:pic>
          <p:nvPicPr>
            <p:cNvPr id="829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5" y="2337793"/>
              <a:ext cx="6427787" cy="62407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8294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1139245"/>
              <a:ext cx="7523163" cy="72459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2225675"/>
            <a:ext cx="12611100" cy="4762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977900"/>
            <a:ext cx="6662738" cy="8888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7300" y="3244850"/>
            <a:ext cx="7331075" cy="43386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865188"/>
            <a:ext cx="6961188" cy="907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6019" name="TextBox 2"/>
          <p:cNvSpPr txBox="1">
            <a:spLocks noChangeArrowheads="1"/>
          </p:cNvSpPr>
          <p:nvPr/>
        </p:nvSpPr>
        <p:spPr bwMode="auto">
          <a:xfrm>
            <a:off x="7772404" y="1971651"/>
            <a:ext cx="6430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</a:rPr>
              <a:t>RPQEU-NL3L7-PWQTU-4KBMW-C232A</a:t>
            </a:r>
            <a:endParaRPr lang="ko-KR" altLang="en-US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직사각형 3"/>
          <p:cNvSpPr>
            <a:spLocks noChangeArrowheads="1"/>
          </p:cNvSpPr>
          <p:nvPr/>
        </p:nvSpPr>
        <p:spPr bwMode="auto">
          <a:xfrm>
            <a:off x="4608513" y="4152900"/>
            <a:ext cx="44942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직사각형 3"/>
          <p:cNvSpPr>
            <a:spLocks noChangeArrowheads="1"/>
          </p:cNvSpPr>
          <p:nvPr/>
        </p:nvSpPr>
        <p:spPr bwMode="auto">
          <a:xfrm>
            <a:off x="2160588" y="4152900"/>
            <a:ext cx="9925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설계 및 구현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Box 2"/>
          <p:cNvSpPr txBox="1">
            <a:spLocks noChangeArrowheads="1"/>
          </p:cNvSpPr>
          <p:nvPr/>
        </p:nvSpPr>
        <p:spPr bwMode="auto">
          <a:xfrm>
            <a:off x="3240088" y="2305050"/>
            <a:ext cx="6570662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요구사항 분석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테이블 설계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ER-win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을 이용한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한국건설의 물리적 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스키마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2.2  </a:t>
            </a:r>
            <a:r>
              <a:rPr lang="ko-KR" altLang="en-US" sz="32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</a:t>
            </a:r>
            <a:r>
              <a:rPr lang="ko-KR" altLang="en-US" sz="3200" dirty="0" smtClean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시스템</a:t>
            </a:r>
            <a:endParaRPr lang="ko-KR" altLang="en-US" sz="3200" dirty="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3818"/>
          <a:stretch/>
        </p:blipFill>
        <p:spPr>
          <a:xfrm>
            <a:off x="504155" y="2448347"/>
            <a:ext cx="12777909" cy="648072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0115" name="TextBox 3"/>
          <p:cNvSpPr txBox="1">
            <a:spLocks noChangeArrowheads="1"/>
          </p:cNvSpPr>
          <p:nvPr/>
        </p:nvSpPr>
        <p:spPr bwMode="auto">
          <a:xfrm>
            <a:off x="1008063" y="1800225"/>
            <a:ext cx="120967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 사용자로부터 정보 요구사항에 대한 자료를 수집하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고 각각의 요구사항에 대한 타당한 근거를 바탕으로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기술적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비기술적 내용에 대한 자료를 정리한 것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1368252" y="4176539"/>
          <a:ext cx="11065296" cy="40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1139" name="TextBox 3"/>
          <p:cNvSpPr txBox="1">
            <a:spLocks noChangeArrowheads="1"/>
          </p:cNvSpPr>
          <p:nvPr/>
        </p:nvSpPr>
        <p:spPr bwMode="auto">
          <a:xfrm>
            <a:off x="1079500" y="2016125"/>
            <a:ext cx="614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*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한국건설의 데이터베이스 구축 목표</a:t>
            </a:r>
          </a:p>
        </p:txBody>
      </p:sp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1079500" y="3240088"/>
            <a:ext cx="1215548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한국건설은 전국을 대상으로 수십 개의 사업장을 가지고 있으며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전체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3000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여명의 직원이 현장에서 근무하고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현재 사업장관리와 사업장자재관리가 수작업으로 처리되어 많은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비용과 시간이 소요되고 있기 때문에 이들에 대한  전산화를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계획하고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이번 전산화 사업이 완료되면 보다 빠르고 편리하게 사업장과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사업장자재를 관리할 수 있을 것으로 기대하고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32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936625" y="1655763"/>
            <a:ext cx="12385675" cy="3889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한국건설의 구조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10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대 건설회사 중 하나로 수십 개의 사업장에 직원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들이 근로하며 한국건설은 수백 개의 하청업체를 가지고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직원으로 충당할 수 없는 인원은 하청업체를 두어서 관리한다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하지만 이러한 상관관계는 생략하고 사업장 관리 부분만 개체로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표현하기로 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36625" y="5761038"/>
            <a:ext cx="12385675" cy="3887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2)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서비스와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제한점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사원이 근무하는 사업장을 확인할 수 있으며 한 명의 사원은 어느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기간 동안에는 하나의 사업장에만 근무할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그 기간이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지나면 다른 사업장에서 근무할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한 사업장에서만 사용할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한 사업장에서 관리하는 사업장 자재는 많다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63600" y="1944688"/>
            <a:ext cx="12458700" cy="72723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3)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사용자 요구 사항을 분석한 결과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직급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부서명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공사금액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입인원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시공일자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예상완공일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비고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사업장의 비고는 공사중과 공사완료로 구분한다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사업장자재는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자재명코드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수량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구입가격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 사원은 일정 기간 동안 하나의 사업장에서 근무하며 그 기간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이 지나면 다른 사업장에서 근무한다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하나의 사업장에서만 관리할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graphicFrame>
        <p:nvGraphicFramePr>
          <p:cNvPr id="4" name="다이어그램 3"/>
          <p:cNvGraphicFramePr/>
          <p:nvPr/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데이터 모델링 단</a:t>
            </a:r>
            <a:r>
              <a:rPr lang="ko-KR" altLang="en-US"/>
              <a:t>계</a:t>
            </a:r>
            <a:endParaRPr lang="ko-KR" altLang="en-US" smtClean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536199499"/>
              </p:ext>
            </p:extLst>
          </p:nvPr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64810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/>
          <a:lstStyle/>
          <a:p>
            <a:r>
              <a:rPr lang="ko-KR" altLang="en-US" dirty="0" smtClean="0"/>
              <a:t>데이터베이스 설계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60" y="1368228"/>
            <a:ext cx="11268075" cy="82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1356"/>
      </p:ext>
    </p:extLst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512888"/>
            <a:ext cx="12360275" cy="75596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346200"/>
            <a:ext cx="12750800" cy="81581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25" y="1584325"/>
            <a:ext cx="12315825" cy="79200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휴먼둥근고딕"/>
        <a:cs typeface=""/>
      </a:majorFont>
      <a:minorFont>
        <a:latin typeface="Arial"/>
        <a:ea typeface="휴먼둥근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53998</TotalTime>
  <Words>35784</Words>
  <Application>Microsoft Office PowerPoint</Application>
  <PresentationFormat>사용자 지정</PresentationFormat>
  <Paragraphs>7904</Paragraphs>
  <Slides>488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488</vt:i4>
      </vt:variant>
    </vt:vector>
  </HeadingPairs>
  <TitlesOfParts>
    <vt:vector size="507" baseType="lpstr">
      <vt:lpstr>HY견고딕</vt:lpstr>
      <vt:lpstr>HY수평선M</vt:lpstr>
      <vt:lpstr>HY중고딕</vt:lpstr>
      <vt:lpstr>Monotype Sorts</vt:lpstr>
      <vt:lpstr>TeXplus SY</vt:lpstr>
      <vt:lpstr>굴림</vt:lpstr>
      <vt:lpstr>굴림체</vt:lpstr>
      <vt:lpstr>맑은 고딕</vt:lpstr>
      <vt:lpstr>새굴림</vt:lpstr>
      <vt:lpstr>서울도시</vt:lpstr>
      <vt:lpstr>신명조</vt:lpstr>
      <vt:lpstr>휴먼둥근고딕</vt:lpstr>
      <vt:lpstr>휴먼엑스포</vt:lpstr>
      <vt:lpstr>Arial</vt:lpstr>
      <vt:lpstr>Symbol</vt:lpstr>
      <vt:lpstr>Times New Roman</vt:lpstr>
      <vt:lpstr>Wingdings</vt:lpstr>
      <vt:lpstr>기본 디자인</vt:lpstr>
      <vt:lpstr>클립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관계형 데이터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관계형 데이터베이스의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관계형 데이터 모델</vt:lpstr>
      <vt:lpstr>릴레이션</vt:lpstr>
      <vt:lpstr>릴레이션의 성질</vt:lpstr>
      <vt:lpstr>관계 연산</vt:lpstr>
      <vt:lpstr>관계 연산과 SQL</vt:lpstr>
      <vt:lpstr>제약 조건</vt:lpstr>
      <vt:lpstr>제약 조건</vt:lpstr>
      <vt:lpstr>관계형 데이터 모델의 성공 요인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 및 DBMS 툴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요구사항 분석</vt:lpstr>
      <vt:lpstr>1. 요구사항 분석</vt:lpstr>
      <vt:lpstr>1. 요구사항 분석</vt:lpstr>
      <vt:lpstr>1. 요구사항 분석</vt:lpstr>
      <vt:lpstr>2. 데이터 모델링</vt:lpstr>
      <vt:lpstr>데이터 모델링 단계</vt:lpstr>
      <vt:lpstr>데이터베이스 설계</vt:lpstr>
      <vt:lpstr>2. 데이터 모델링</vt:lpstr>
      <vt:lpstr>3. 테이블 설계</vt:lpstr>
      <vt:lpstr>3. 테이블 설계</vt:lpstr>
      <vt:lpstr>3. 테이블 설계</vt:lpstr>
      <vt:lpstr>3. 테이블 설계</vt:lpstr>
      <vt:lpstr>4. 테이블 명세서</vt:lpstr>
      <vt:lpstr>4. 테이블 명세서</vt:lpstr>
      <vt:lpstr>4. 테이블 명세서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참고사항)</vt:lpstr>
      <vt:lpstr>과제)</vt:lpstr>
      <vt:lpstr>PowerPoint 프레젠테이션</vt:lpstr>
      <vt:lpstr>학사관리 사용자 요구사항</vt:lpstr>
      <vt:lpstr>그림3-2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트리거</vt:lpstr>
      <vt:lpstr>&lt;트리거&gt;</vt:lpstr>
      <vt:lpstr>&lt;트리거&gt;</vt:lpstr>
      <vt:lpstr>&lt;트리거&gt;</vt:lpstr>
      <vt:lpstr>&lt;트리거&gt;</vt:lpstr>
      <vt:lpstr>&lt;실습하기&gt; 단순 메시지 출력하는 트리거 작성하기</vt:lpstr>
      <vt:lpstr>&lt;실습하기&gt; 단순 메시지 출력하는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삭제하는 트리거 작성하기</vt:lpstr>
      <vt:lpstr>&lt;실습하기&gt; 급여 정보를 자동 삭제하는 트리거 작성하기</vt:lpstr>
      <vt:lpstr>&lt;실습하기&gt; 급여 정보를 자동 삭제하는 트리거 작성하기</vt:lpstr>
      <vt:lpstr>3.1 트리거 삭제</vt:lpstr>
      <vt:lpstr>&lt;예제를 통한 트리거의 적용&gt;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갱신 트리거 작성하기</vt:lpstr>
      <vt:lpstr>&lt;실습하기&gt; 갱신 트리거 작성하기</vt:lpstr>
      <vt:lpstr>&lt;실습하기&gt; 삭제 트리거 작성하기</vt:lpstr>
      <vt:lpstr>&lt;실습하기&gt; 삭제 트리거 작성하기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인포윈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개발실장</dc:creator>
  <cp:lastModifiedBy>SEM-PC</cp:lastModifiedBy>
  <cp:revision>1542</cp:revision>
  <cp:lastPrinted>2001-01-13T07:31:06Z</cp:lastPrinted>
  <dcterms:created xsi:type="dcterms:W3CDTF">2000-11-18T03:42:48Z</dcterms:created>
  <dcterms:modified xsi:type="dcterms:W3CDTF">2022-05-18T07:14:51Z</dcterms:modified>
</cp:coreProperties>
</file>